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328" r:id="rId2"/>
    <p:sldId id="261" r:id="rId3"/>
    <p:sldId id="262" r:id="rId4"/>
    <p:sldId id="316" r:id="rId5"/>
    <p:sldId id="289" r:id="rId6"/>
    <p:sldId id="298" r:id="rId7"/>
    <p:sldId id="324" r:id="rId8"/>
    <p:sldId id="287" r:id="rId9"/>
    <p:sldId id="285" r:id="rId10"/>
    <p:sldId id="330" r:id="rId11"/>
    <p:sldId id="274" r:id="rId12"/>
    <p:sldId id="315" r:id="rId13"/>
    <p:sldId id="277" r:id="rId14"/>
    <p:sldId id="314" r:id="rId15"/>
    <p:sldId id="273" r:id="rId16"/>
    <p:sldId id="307" r:id="rId17"/>
    <p:sldId id="300" r:id="rId18"/>
    <p:sldId id="305" r:id="rId19"/>
    <p:sldId id="301" r:id="rId20"/>
    <p:sldId id="306" r:id="rId21"/>
    <p:sldId id="284" r:id="rId22"/>
    <p:sldId id="309" r:id="rId23"/>
    <p:sldId id="310" r:id="rId24"/>
    <p:sldId id="325" r:id="rId25"/>
    <p:sldId id="326" r:id="rId26"/>
    <p:sldId id="279" r:id="rId27"/>
    <p:sldId id="302" r:id="rId28"/>
    <p:sldId id="318" r:id="rId29"/>
    <p:sldId id="329" r:id="rId30"/>
    <p:sldId id="292" r:id="rId31"/>
    <p:sldId id="296" r:id="rId32"/>
    <p:sldId id="265" r:id="rId33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Inmaculada Perea Fernández" initials="IPF" lastIdx="1" clrIdx="0">
    <p:extLst>
      <p:ext uri="{19B8F6BF-5375-455C-9EA6-DF929625EA0E}">
        <p15:presenceInfo xmlns:p15="http://schemas.microsoft.com/office/powerpoint/2012/main" userId="S-1-5-21-1485405084-1546518020-4108744313-5129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89DA6"/>
    <a:srgbClr val="2CB6D2"/>
    <a:srgbClr val="F4AC84"/>
    <a:srgbClr val="B977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Sin estilo ni cuadrícul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5AB1C69-6EDB-4FF4-983F-18BD219EF322}" styleName="Estilo medio 2 - Énfasis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53" autoAdjust="0"/>
    <p:restoredTop sz="86355" autoAdjust="0"/>
  </p:normalViewPr>
  <p:slideViewPr>
    <p:cSldViewPr snapToGrid="0">
      <p:cViewPr>
        <p:scale>
          <a:sx n="60" d="100"/>
          <a:sy n="60" d="100"/>
        </p:scale>
        <p:origin x="1044" y="14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57212B-118B-4058-9B78-0BF04C0223EB}" type="datetimeFigureOut">
              <a:rPr lang="en-GB" smtClean="0"/>
              <a:t>17/03/2018</a:t>
            </a:fld>
            <a:endParaRPr lang="en-GB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GB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162F7D-BBA6-4D10-862A-C27B4C709058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05597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 pensamos </a:t>
            </a:r>
            <a:r>
              <a:rPr lang="pt-B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pt-B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los </a:t>
            </a:r>
            <a:r>
              <a:rPr lang="pt-BR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electrodoméstricos</a:t>
            </a:r>
            <a:r>
              <a:rPr lang="pt-B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pt-BR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nuestro</a:t>
            </a:r>
            <a:r>
              <a:rPr lang="pt-B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hogar</a:t>
            </a:r>
            <a:r>
              <a:rPr lang="pt-B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los frigoríficos no </a:t>
            </a:r>
            <a:r>
              <a:rPr lang="pt-BR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son</a:t>
            </a:r>
            <a:r>
              <a:rPr lang="pt-B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los más </a:t>
            </a:r>
            <a:r>
              <a:rPr lang="pt-BR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llamativos</a:t>
            </a:r>
            <a:r>
              <a:rPr lang="pt-B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tecnológicamente</a:t>
            </a:r>
            <a:r>
              <a:rPr lang="pt-B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pero </a:t>
            </a:r>
            <a:r>
              <a:rPr lang="pt-BR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esto</a:t>
            </a:r>
            <a:r>
              <a:rPr lang="pt-B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está cambiando.</a:t>
            </a:r>
          </a:p>
          <a:p>
            <a:r>
              <a:rPr lang="pt-B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asta </a:t>
            </a:r>
            <a:r>
              <a:rPr lang="pt-B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hace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poco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más </a:t>
            </a:r>
            <a:r>
              <a:rPr lang="pt-B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novedoso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que </a:t>
            </a:r>
            <a:r>
              <a:rPr lang="pt-BR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podía</a:t>
            </a:r>
            <a:r>
              <a:rPr lang="pt-B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hacer</a:t>
            </a:r>
            <a:r>
              <a:rPr lang="pt-B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nuestro</a:t>
            </a:r>
            <a:r>
              <a:rPr lang="pt-B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frigorífico por </a:t>
            </a:r>
            <a:r>
              <a:rPr lang="pt-BR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nosotros</a:t>
            </a:r>
            <a:r>
              <a:rPr lang="pt-B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era dispensar </a:t>
            </a:r>
            <a:r>
              <a:rPr lang="pt-BR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hielo</a:t>
            </a:r>
            <a:r>
              <a:rPr lang="pt-B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 agua </a:t>
            </a:r>
            <a:r>
              <a:rPr lang="pt-BR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fría</a:t>
            </a:r>
            <a:r>
              <a:rPr lang="pt-B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pero s</a:t>
            </a:r>
            <a:r>
              <a:rPr lang="es-E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s-E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echamos un vistazo a las últimas innovaciones de S</a:t>
            </a:r>
            <a:r>
              <a:rPr lang="es-E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amsung, LG o Whirlpool, la</a:t>
            </a:r>
            <a:r>
              <a:rPr lang="es-E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tendencia es diferente, las grandes marcas están apostando por la creación de frigoríficos inteligentes, integrando en sus diseños la inteligencia artificial.</a:t>
            </a:r>
          </a:p>
          <a:p>
            <a:r>
              <a:rPr lang="es-E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Frigoríficos que incorporan </a:t>
            </a:r>
            <a:r>
              <a:rPr lang="pt-B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cámara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 sensores </a:t>
            </a:r>
            <a:r>
              <a:rPr lang="pt-B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interior </a:t>
            </a:r>
            <a:r>
              <a:rPr lang="pt-B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las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poder </a:t>
            </a:r>
            <a:r>
              <a:rPr lang="pt-B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ver </a:t>
            </a:r>
            <a:r>
              <a:rPr lang="pt-BR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</a:t>
            </a:r>
            <a:r>
              <a:rPr lang="pt-B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contenido</a:t>
            </a:r>
            <a:r>
              <a:rPr lang="pt-B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t-BR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pantalla</a:t>
            </a:r>
            <a:r>
              <a:rPr lang="pt-B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táctil, </a:t>
            </a:r>
            <a:r>
              <a:rPr lang="pt-BR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altavoces</a:t>
            </a:r>
            <a:r>
              <a:rPr lang="pt-B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ajuste temperatura mediante </a:t>
            </a:r>
            <a:r>
              <a:rPr lang="pt-BR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wifi</a:t>
            </a:r>
            <a:r>
              <a:rPr lang="pt-B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t-BR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configuración</a:t>
            </a:r>
            <a:r>
              <a:rPr lang="pt-B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alertas, </a:t>
            </a:r>
            <a:r>
              <a:rPr lang="pt-BR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sincronización</a:t>
            </a:r>
            <a:r>
              <a:rPr lang="pt-B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pt-BR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calendario</a:t>
            </a:r>
            <a:r>
              <a:rPr lang="pt-B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sensores de movimento, etiquetado de alimentos, comandos de voz, y </a:t>
            </a:r>
            <a:r>
              <a:rPr lang="pt-BR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mucho</a:t>
            </a:r>
            <a:r>
              <a:rPr lang="pt-B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más.</a:t>
            </a:r>
            <a:endParaRPr lang="es-E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s-E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s-E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Samsung,</a:t>
            </a:r>
            <a:r>
              <a:rPr lang="es-E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por ejemplo, e</a:t>
            </a:r>
            <a:r>
              <a:rPr lang="es-E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stá trabajando con </a:t>
            </a:r>
            <a:r>
              <a:rPr lang="es-E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Spotify</a:t>
            </a:r>
            <a:r>
              <a:rPr lang="es-E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s-E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LiDL</a:t>
            </a:r>
            <a:r>
              <a:rPr lang="es-E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 otras empresas para crear aplicaciones y funciones diferentes para sus neveras.</a:t>
            </a:r>
          </a:p>
          <a:p>
            <a:endParaRPr lang="es-ES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s-E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Microsoft y </a:t>
            </a:r>
            <a:r>
              <a:rPr lang="es-E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Liebherr</a:t>
            </a:r>
            <a:r>
              <a:rPr lang="es-E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también se han unido para crear “</a:t>
            </a:r>
            <a:r>
              <a:rPr lang="es-E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SmartdeviceBox</a:t>
            </a:r>
            <a:r>
              <a:rPr lang="es-E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”, frigorífico que usa tecnología de reconocimiento de imágenes para detectar cuándo queda poca cantidad de algo, y enviar una alerta.</a:t>
            </a:r>
          </a:p>
          <a:p>
            <a:endParaRPr lang="es-ES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162F7D-BBA6-4D10-862A-C27B4C709058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87673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162F7D-BBA6-4D10-862A-C27B4C709058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88833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Pero… ¿y si además pudiéramos hablar con nuestro frigorífico? Esta es la propuesta de este trabajo</a:t>
            </a:r>
          </a:p>
          <a:p>
            <a:r>
              <a:rPr lang="es-ES" baseline="0" dirty="0" smtClean="0"/>
              <a:t>Los </a:t>
            </a:r>
            <a:r>
              <a:rPr lang="es-ES" baseline="0" dirty="0" err="1" smtClean="0"/>
              <a:t>chatbots</a:t>
            </a:r>
            <a:r>
              <a:rPr lang="es-ES" baseline="0" dirty="0" smtClean="0"/>
              <a:t> son programas informáticos que simulan una conversación con una persona y que es capaz de ofrecer respuesta y solucionar problemas que plantee el usuario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162F7D-BBA6-4D10-862A-C27B4C709058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33626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="1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Intención</a:t>
            </a:r>
            <a:r>
              <a:rPr lang="es-ES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: ¿Cuál es el objetivo u objetivos de nuestra interacción? </a:t>
            </a:r>
          </a:p>
          <a:p>
            <a:r>
              <a:rPr lang="es-E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o </a:t>
            </a:r>
            <a:r>
              <a:rPr lang="es-ES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Propósito de la entrada de un usuario. </a:t>
            </a:r>
          </a:p>
          <a:p>
            <a:r>
              <a:rPr lang="es-E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o </a:t>
            </a:r>
            <a:r>
              <a:rPr lang="es-ES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Las intenciones pueden tener opcionalmente argumentos llamados </a:t>
            </a:r>
            <a:r>
              <a:rPr lang="es-ES" i="1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slots. </a:t>
            </a:r>
            <a:endParaRPr lang="es-ES" dirty="0" smtClean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r>
              <a:rPr lang="es-E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o </a:t>
            </a:r>
            <a:r>
              <a:rPr lang="es-ES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En el ejemplo anterior, supongamos que nuestro </a:t>
            </a:r>
            <a:r>
              <a:rPr lang="es-ES" dirty="0" err="1" smtClean="0">
                <a:solidFill>
                  <a:srgbClr val="000000"/>
                </a:solidFill>
                <a:latin typeface="Times New Roman" panose="02020603050405020304" pitchFamily="18" charset="0"/>
              </a:rPr>
              <a:t>chatbot</a:t>
            </a:r>
            <a:r>
              <a:rPr lang="es-ES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 gestiona llamadas de una agencia de viajes y que puede realizar funciones como informar sobre horarios, reservar vuelos y cancelar vuelos. En este caso, la intención es “</a:t>
            </a:r>
            <a:r>
              <a:rPr lang="es-ES" i="1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reservar vuelo</a:t>
            </a:r>
            <a:r>
              <a:rPr lang="es-ES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”. </a:t>
            </a:r>
          </a:p>
          <a:p>
            <a:endParaRPr lang="es-ES" dirty="0" smtClean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r>
              <a:rPr lang="es-ES" dirty="0" smtClean="0">
                <a:solidFill>
                  <a:srgbClr val="000000"/>
                </a:solidFill>
                <a:latin typeface="Wingdings" panose="05000000000000000000" pitchFamily="2" charset="2"/>
              </a:rPr>
              <a:t> </a:t>
            </a:r>
            <a:r>
              <a:rPr lang="es-ES" b="1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Locución</a:t>
            </a:r>
            <a:r>
              <a:rPr lang="es-ES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: ¿Cómo transmite el usuario la intención? </a:t>
            </a:r>
          </a:p>
          <a:p>
            <a:r>
              <a:rPr lang="es-E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o </a:t>
            </a:r>
            <a:r>
              <a:rPr lang="es-ES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Frases escritas o habladas que invocan la intención. Expresiones de muestra. </a:t>
            </a:r>
          </a:p>
          <a:p>
            <a:r>
              <a:rPr lang="es-E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o </a:t>
            </a:r>
            <a:r>
              <a:rPr lang="es-ES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En el ejemplo anterior la locución sería la frase, tal cual la ha expresado el usuario. Otra posible locución sería “</a:t>
            </a:r>
            <a:r>
              <a:rPr lang="es-ES" i="1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Quiero un vuelo para Sevilla</a:t>
            </a:r>
            <a:r>
              <a:rPr lang="es-ES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” o “</a:t>
            </a:r>
            <a:r>
              <a:rPr lang="es-ES" i="1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Quiero ir mañana a Sevilla desde Madrid</a:t>
            </a:r>
            <a:r>
              <a:rPr lang="es-ES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”, etc. </a:t>
            </a:r>
          </a:p>
          <a:p>
            <a:endParaRPr lang="es-ES" dirty="0" smtClean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r>
              <a:rPr lang="es-ES" dirty="0" smtClean="0">
                <a:solidFill>
                  <a:srgbClr val="000000"/>
                </a:solidFill>
                <a:latin typeface="Wingdings" panose="05000000000000000000" pitchFamily="2" charset="2"/>
              </a:rPr>
              <a:t> </a:t>
            </a:r>
            <a:r>
              <a:rPr lang="es-ES" b="1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Slot o entidad</a:t>
            </a:r>
            <a:r>
              <a:rPr lang="es-ES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: ¿Qué información necesitamos para lograr el objetivo? </a:t>
            </a:r>
          </a:p>
          <a:p>
            <a:r>
              <a:rPr lang="es-E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o </a:t>
            </a:r>
            <a:r>
              <a:rPr lang="es-ES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Información de entrada necesaria para ejecutar la intención. Puede ser obligatorio u opcional. </a:t>
            </a:r>
          </a:p>
          <a:p>
            <a:r>
              <a:rPr lang="es-E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o </a:t>
            </a:r>
            <a:r>
              <a:rPr lang="es-ES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Término u objeto que es relevante para la intención. </a:t>
            </a:r>
          </a:p>
          <a:p>
            <a:r>
              <a:rPr lang="es-E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o </a:t>
            </a:r>
            <a:r>
              <a:rPr lang="es-ES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En el ejemplo, los slots podrían ser origen, destino, fecha y número de billetes, todos ellos obligatorios, porque si falta alguno de los datos no se podría ejecutar la acción que indica la intención.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162F7D-BBA6-4D10-862A-C27B4C709058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95313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162F7D-BBA6-4D10-862A-C27B4C709058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17467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162F7D-BBA6-4D10-862A-C27B4C709058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41130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162F7D-BBA6-4D10-862A-C27B4C709058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88814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162F7D-BBA6-4D10-862A-C27B4C709058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46080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162F7D-BBA6-4D10-862A-C27B4C709058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43472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162F7D-BBA6-4D10-862A-C27B4C709058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73507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modificar el estilo de subtítulo del patrón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CA698-4D04-4307-B112-7F3118797394}" type="datetimeFigureOut">
              <a:rPr lang="es-ES" smtClean="0"/>
              <a:t>17/03/2018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3A955-D7E8-4EA4-81B5-BBD34FF23FF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954283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CA698-4D04-4307-B112-7F3118797394}" type="datetimeFigureOut">
              <a:rPr lang="es-ES" smtClean="0"/>
              <a:t>17/03/2018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3A955-D7E8-4EA4-81B5-BBD34FF23FF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871102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CA698-4D04-4307-B112-7F3118797394}" type="datetimeFigureOut">
              <a:rPr lang="es-ES" smtClean="0"/>
              <a:t>17/03/2018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3A955-D7E8-4EA4-81B5-BBD34FF23FF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857600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GB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CA698-4D04-4307-B112-7F3118797394}" type="datetimeFigureOut">
              <a:rPr lang="es-ES" smtClean="0"/>
              <a:t>17/03/2018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3A955-D7E8-4EA4-81B5-BBD34FF23FF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144978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CA698-4D04-4307-B112-7F3118797394}" type="datetimeFigureOut">
              <a:rPr lang="es-ES" smtClean="0"/>
              <a:t>17/03/2018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3A955-D7E8-4EA4-81B5-BBD34FF23FF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405885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CA698-4D04-4307-B112-7F3118797394}" type="datetimeFigureOut">
              <a:rPr lang="es-ES" smtClean="0"/>
              <a:t>17/03/2018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3A955-D7E8-4EA4-81B5-BBD34FF23FF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741384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CA698-4D04-4307-B112-7F3118797394}" type="datetimeFigureOut">
              <a:rPr lang="es-ES" smtClean="0"/>
              <a:t>17/03/2018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3A955-D7E8-4EA4-81B5-BBD34FF23FF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445342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CA698-4D04-4307-B112-7F3118797394}" type="datetimeFigureOut">
              <a:rPr lang="es-ES" smtClean="0"/>
              <a:t>17/03/2018</a:t>
            </a:fld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3A955-D7E8-4EA4-81B5-BBD34FF23FF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894591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CA698-4D04-4307-B112-7F3118797394}" type="datetimeFigureOut">
              <a:rPr lang="es-ES" smtClean="0"/>
              <a:t>17/03/2018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3A955-D7E8-4EA4-81B5-BBD34FF23FF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710593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CA698-4D04-4307-B112-7F3118797394}" type="datetimeFigureOut">
              <a:rPr lang="es-ES" smtClean="0"/>
              <a:t>17/03/2018</a:t>
            </a:fld>
            <a:endParaRPr lang="es-E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3A955-D7E8-4EA4-81B5-BBD34FF23FF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592033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CA698-4D04-4307-B112-7F3118797394}" type="datetimeFigureOut">
              <a:rPr lang="es-ES" smtClean="0"/>
              <a:t>17/03/2018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3A955-D7E8-4EA4-81B5-BBD34FF23FF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975372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CA698-4D04-4307-B112-7F3118797394}" type="datetimeFigureOut">
              <a:rPr lang="es-ES" smtClean="0"/>
              <a:t>17/03/2018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3A955-D7E8-4EA4-81B5-BBD34FF23FF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027069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7CA698-4D04-4307-B112-7F3118797394}" type="datetimeFigureOut">
              <a:rPr lang="es-ES" smtClean="0"/>
              <a:t>17/03/2018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93A955-D7E8-4EA4-81B5-BBD34FF23FF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451642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2.jpeg"/><Relationship Id="rId5" Type="http://schemas.openxmlformats.org/officeDocument/2006/relationships/image" Target="../media/image61.jpg"/><Relationship Id="rId4" Type="http://schemas.openxmlformats.org/officeDocument/2006/relationships/image" Target="../media/image60.jpeg"/><Relationship Id="rId9" Type="http://schemas.openxmlformats.org/officeDocument/2006/relationships/image" Target="../media/image65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jp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8000"/>
            <a:lum/>
          </a:blip>
          <a:srcRect/>
          <a:stretch>
            <a:fillRect t="-10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3"/>
          <p:cNvSpPr txBox="1"/>
          <p:nvPr/>
        </p:nvSpPr>
        <p:spPr>
          <a:xfrm>
            <a:off x="1907498" y="1940914"/>
            <a:ext cx="9747633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5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A04020102020204" pitchFamily="34" charset="0"/>
              </a:rPr>
              <a:t>Asistente conversacional</a:t>
            </a:r>
          </a:p>
          <a:p>
            <a:pPr algn="r"/>
            <a:r>
              <a:rPr lang="es-ES" sz="4400" b="1" dirty="0" smtClean="0">
                <a:solidFill>
                  <a:schemeClr val="accent4">
                    <a:lumMod val="75000"/>
                  </a:schemeClr>
                </a:solidFill>
                <a:latin typeface="Arial Black" panose="020B0A04020102020204" pitchFamily="34" charset="0"/>
              </a:rPr>
              <a:t>Frigorífico inteligente</a:t>
            </a:r>
            <a:endParaRPr lang="es-ES" sz="4400" dirty="0">
              <a:solidFill>
                <a:schemeClr val="accent4">
                  <a:lumMod val="75000"/>
                </a:schemeClr>
              </a:solidFill>
              <a:latin typeface="Arial Black" panose="020B0A04020102020204" pitchFamily="34" charset="0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463" y="4914898"/>
            <a:ext cx="1551845" cy="1500171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9015664" y="5399406"/>
            <a:ext cx="292833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000" b="1" dirty="0" smtClean="0">
                <a:solidFill>
                  <a:schemeClr val="bg1"/>
                </a:solidFill>
                <a:latin typeface="Berlin Sans FB Demi" panose="020E0802020502020306" pitchFamily="34" charset="0"/>
              </a:rPr>
              <a:t>Autor: Inma Perea</a:t>
            </a:r>
          </a:p>
          <a:p>
            <a:r>
              <a:rPr lang="es-ES" sz="2000" b="1" dirty="0" smtClean="0">
                <a:solidFill>
                  <a:schemeClr val="bg1"/>
                </a:solidFill>
                <a:latin typeface="Berlin Sans FB Demi" panose="020E0802020502020306" pitchFamily="34" charset="0"/>
              </a:rPr>
              <a:t>Tutor: Fernando Sancho</a:t>
            </a:r>
            <a:endParaRPr lang="es-ES" sz="2000" b="1" dirty="0" smtClean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endParaRPr lang="es-ES" sz="2000" b="1" dirty="0" smtClean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2112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900721"/>
              </p:ext>
            </p:extLst>
          </p:nvPr>
        </p:nvGraphicFramePr>
        <p:xfrm>
          <a:off x="737937" y="224589"/>
          <a:ext cx="10065584" cy="6040499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930064"/>
                <a:gridCol w="1156034"/>
                <a:gridCol w="1102883"/>
                <a:gridCol w="1049732"/>
                <a:gridCol w="1355350"/>
                <a:gridCol w="1342062"/>
                <a:gridCol w="1129459"/>
              </a:tblGrid>
              <a:tr h="370840"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dirty="0" smtClean="0"/>
                    </a:p>
                    <a:p>
                      <a:pPr algn="ctr"/>
                      <a:endParaRPr lang="es-ES" dirty="0" smtClean="0"/>
                    </a:p>
                    <a:p>
                      <a:pPr algn="ctr"/>
                      <a:endParaRPr lang="es-ES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</a:tr>
              <a:tr h="518615">
                <a:tc>
                  <a:txBody>
                    <a:bodyPr/>
                    <a:lstStyle/>
                    <a:p>
                      <a:r>
                        <a:rPr lang="es-ES" sz="16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RENDIMIENTO</a:t>
                      </a:r>
                      <a:endParaRPr lang="es-ES" sz="16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</a:tr>
              <a:tr h="454905">
                <a:tc>
                  <a:txBody>
                    <a:bodyPr/>
                    <a:lstStyle/>
                    <a:p>
                      <a:r>
                        <a:rPr lang="es-ES" sz="16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IDIOMAS</a:t>
                      </a:r>
                      <a:endParaRPr lang="es-ES" sz="16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</a:tr>
              <a:tr h="541381">
                <a:tc>
                  <a:txBody>
                    <a:bodyPr/>
                    <a:lstStyle/>
                    <a:p>
                      <a:r>
                        <a:rPr lang="es-ES" sz="16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PRECIO</a:t>
                      </a:r>
                      <a:endParaRPr lang="es-ES" sz="16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</a:tr>
              <a:tr h="518615">
                <a:tc>
                  <a:txBody>
                    <a:bodyPr/>
                    <a:lstStyle/>
                    <a:p>
                      <a:r>
                        <a:rPr lang="es-ES" sz="16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FORTALEZA</a:t>
                      </a:r>
                      <a:r>
                        <a:rPr lang="es-ES" sz="1600" b="1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COMPAÑÍA</a:t>
                      </a:r>
                      <a:endParaRPr lang="es-ES" sz="16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</a:tr>
              <a:tr h="545911">
                <a:tc>
                  <a:txBody>
                    <a:bodyPr/>
                    <a:lstStyle/>
                    <a:p>
                      <a:r>
                        <a:rPr lang="es-ES" sz="16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MÓDULOS</a:t>
                      </a:r>
                      <a:r>
                        <a:rPr lang="es-ES" sz="1600" b="1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PREDEFINIDOS</a:t>
                      </a:r>
                      <a:endParaRPr lang="es-ES" sz="16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</a:tr>
              <a:tr h="464024">
                <a:tc>
                  <a:txBody>
                    <a:bodyPr/>
                    <a:lstStyle/>
                    <a:p>
                      <a:r>
                        <a:rPr lang="es-ES" sz="16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VERSIONADO</a:t>
                      </a:r>
                      <a:endParaRPr lang="es-ES" sz="16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</a:tr>
              <a:tr h="777240">
                <a:tc>
                  <a:txBody>
                    <a:bodyPr/>
                    <a:lstStyle/>
                    <a:p>
                      <a:r>
                        <a:rPr lang="es-ES" sz="16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FLEXIBILIDAD,</a:t>
                      </a:r>
                      <a:r>
                        <a:rPr lang="es-ES" sz="1600" b="1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AUTONOMÍA, ACCESIBILIDAD</a:t>
                      </a:r>
                      <a:endParaRPr lang="es-ES" sz="16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</a:tr>
              <a:tr h="528168">
                <a:tc>
                  <a:txBody>
                    <a:bodyPr/>
                    <a:lstStyle/>
                    <a:p>
                      <a:r>
                        <a:rPr lang="es-ES" sz="16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INTEGRACIÓN</a:t>
                      </a:r>
                      <a:endParaRPr lang="es-ES" sz="16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</a:tr>
              <a:tr h="777240">
                <a:tc>
                  <a:txBody>
                    <a:bodyPr/>
                    <a:lstStyle/>
                    <a:p>
                      <a:r>
                        <a:rPr lang="es-ES" sz="16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RECONOCIMIENTO</a:t>
                      </a:r>
                      <a:r>
                        <a:rPr lang="es-ES" sz="1600" b="1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</a:t>
                      </a:r>
                    </a:p>
                    <a:p>
                      <a:r>
                        <a:rPr lang="es-ES" sz="1600" b="1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Y SÍNTESIS VOZ</a:t>
                      </a:r>
                      <a:endParaRPr lang="es-ES" sz="16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5" name="Imagen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4197" y="529985"/>
            <a:ext cx="1173421" cy="358545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3054" y="257577"/>
            <a:ext cx="845492" cy="767312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204" y="343891"/>
            <a:ext cx="1173881" cy="662487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43" t="19041" r="32186"/>
          <a:stretch/>
        </p:blipFill>
        <p:spPr>
          <a:xfrm>
            <a:off x="6133095" y="361012"/>
            <a:ext cx="644583" cy="767367"/>
          </a:xfrm>
          <a:prstGeom prst="rect">
            <a:avLst/>
          </a:prstGeom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1190" y="568934"/>
            <a:ext cx="737832" cy="217955"/>
          </a:xfrm>
          <a:prstGeom prst="rect">
            <a:avLst/>
          </a:prstGeom>
        </p:spPr>
      </p:pic>
      <p:grpSp>
        <p:nvGrpSpPr>
          <p:cNvPr id="20" name="Grupo 19"/>
          <p:cNvGrpSpPr/>
          <p:nvPr/>
        </p:nvGrpSpPr>
        <p:grpSpPr>
          <a:xfrm>
            <a:off x="7080929" y="373103"/>
            <a:ext cx="1226363" cy="651786"/>
            <a:chOff x="10273304" y="487988"/>
            <a:chExt cx="2055720" cy="1055296"/>
          </a:xfrm>
        </p:grpSpPr>
        <p:sp>
          <p:nvSpPr>
            <p:cNvPr id="21" name="CuadroTexto 20"/>
            <p:cNvSpPr txBox="1"/>
            <p:nvPr/>
          </p:nvSpPr>
          <p:spPr>
            <a:xfrm>
              <a:off x="10604808" y="977003"/>
              <a:ext cx="1411850" cy="5662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2000" b="1" dirty="0" smtClean="0">
                  <a:solidFill>
                    <a:schemeClr val="accent1"/>
                  </a:solidFill>
                </a:rPr>
                <a:t>LUIS</a:t>
              </a:r>
              <a:endParaRPr lang="es-ES" sz="2000" b="1" dirty="0">
                <a:solidFill>
                  <a:schemeClr val="accent1"/>
                </a:solidFill>
              </a:endParaRPr>
            </a:p>
          </p:txBody>
        </p:sp>
        <p:pic>
          <p:nvPicPr>
            <p:cNvPr id="22" name="Imagen 21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73304" y="487988"/>
              <a:ext cx="2055720" cy="758528"/>
            </a:xfrm>
            <a:prstGeom prst="rect">
              <a:avLst/>
            </a:prstGeom>
          </p:spPr>
        </p:pic>
      </p:grpSp>
      <p:sp>
        <p:nvSpPr>
          <p:cNvPr id="5" name="Elipse 4"/>
          <p:cNvSpPr/>
          <p:nvPr/>
        </p:nvSpPr>
        <p:spPr>
          <a:xfrm>
            <a:off x="4145859" y="1319134"/>
            <a:ext cx="179882" cy="181919"/>
          </a:xfrm>
          <a:prstGeom prst="ellipse">
            <a:avLst/>
          </a:prstGeom>
          <a:solidFill>
            <a:srgbClr val="00B05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40" name="Elipse 239"/>
          <p:cNvSpPr/>
          <p:nvPr/>
        </p:nvSpPr>
        <p:spPr>
          <a:xfrm>
            <a:off x="4962499" y="6434528"/>
            <a:ext cx="179882" cy="181919"/>
          </a:xfrm>
          <a:prstGeom prst="ellipse">
            <a:avLst/>
          </a:prstGeom>
          <a:solidFill>
            <a:srgbClr val="00B05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41" name="Elipse 240"/>
          <p:cNvSpPr/>
          <p:nvPr/>
        </p:nvSpPr>
        <p:spPr>
          <a:xfrm>
            <a:off x="9072867" y="6433509"/>
            <a:ext cx="179882" cy="181919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42" name="Elipse 241"/>
          <p:cNvSpPr/>
          <p:nvPr/>
        </p:nvSpPr>
        <p:spPr>
          <a:xfrm>
            <a:off x="6735700" y="6434528"/>
            <a:ext cx="179882" cy="18191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43" name="Elipse 242"/>
          <p:cNvSpPr/>
          <p:nvPr/>
        </p:nvSpPr>
        <p:spPr>
          <a:xfrm>
            <a:off x="4155954" y="2275370"/>
            <a:ext cx="179882" cy="181919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48" name="Elipse 247"/>
          <p:cNvSpPr/>
          <p:nvPr/>
        </p:nvSpPr>
        <p:spPr>
          <a:xfrm>
            <a:off x="8920966" y="1319134"/>
            <a:ext cx="179882" cy="181919"/>
          </a:xfrm>
          <a:prstGeom prst="ellipse">
            <a:avLst/>
          </a:prstGeom>
          <a:solidFill>
            <a:srgbClr val="00B05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49" name="Elipse 248"/>
          <p:cNvSpPr/>
          <p:nvPr/>
        </p:nvSpPr>
        <p:spPr>
          <a:xfrm>
            <a:off x="5292869" y="1795298"/>
            <a:ext cx="179882" cy="181919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51" name="Elipse 250"/>
          <p:cNvSpPr/>
          <p:nvPr/>
        </p:nvSpPr>
        <p:spPr>
          <a:xfrm>
            <a:off x="7604169" y="1328006"/>
            <a:ext cx="179882" cy="181919"/>
          </a:xfrm>
          <a:prstGeom prst="ellipse">
            <a:avLst/>
          </a:prstGeom>
          <a:solidFill>
            <a:srgbClr val="00B05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52" name="Elipse 251"/>
          <p:cNvSpPr/>
          <p:nvPr/>
        </p:nvSpPr>
        <p:spPr>
          <a:xfrm>
            <a:off x="5292869" y="1319133"/>
            <a:ext cx="179882" cy="18191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54" name="Elipse 253"/>
          <p:cNvSpPr/>
          <p:nvPr/>
        </p:nvSpPr>
        <p:spPr>
          <a:xfrm>
            <a:off x="10085256" y="1319132"/>
            <a:ext cx="179882" cy="18191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55" name="Elipse 254"/>
          <p:cNvSpPr/>
          <p:nvPr/>
        </p:nvSpPr>
        <p:spPr>
          <a:xfrm>
            <a:off x="6358578" y="1328006"/>
            <a:ext cx="179882" cy="181919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56" name="Elipse 255"/>
          <p:cNvSpPr/>
          <p:nvPr/>
        </p:nvSpPr>
        <p:spPr>
          <a:xfrm>
            <a:off x="4145859" y="1826018"/>
            <a:ext cx="179882" cy="181919"/>
          </a:xfrm>
          <a:prstGeom prst="ellipse">
            <a:avLst/>
          </a:prstGeom>
          <a:solidFill>
            <a:srgbClr val="00B05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57" name="Elipse 256"/>
          <p:cNvSpPr/>
          <p:nvPr/>
        </p:nvSpPr>
        <p:spPr>
          <a:xfrm>
            <a:off x="6371041" y="1821042"/>
            <a:ext cx="179882" cy="181919"/>
          </a:xfrm>
          <a:prstGeom prst="ellipse">
            <a:avLst/>
          </a:prstGeom>
          <a:solidFill>
            <a:srgbClr val="00B05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58" name="Elipse 257"/>
          <p:cNvSpPr/>
          <p:nvPr/>
        </p:nvSpPr>
        <p:spPr>
          <a:xfrm>
            <a:off x="7589922" y="1795297"/>
            <a:ext cx="179882" cy="181919"/>
          </a:xfrm>
          <a:prstGeom prst="ellipse">
            <a:avLst/>
          </a:prstGeom>
          <a:solidFill>
            <a:srgbClr val="00B05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59" name="Elipse 258"/>
          <p:cNvSpPr/>
          <p:nvPr/>
        </p:nvSpPr>
        <p:spPr>
          <a:xfrm>
            <a:off x="8920966" y="1776673"/>
            <a:ext cx="179882" cy="181919"/>
          </a:xfrm>
          <a:prstGeom prst="ellipse">
            <a:avLst/>
          </a:prstGeom>
          <a:solidFill>
            <a:srgbClr val="00B05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60" name="Elipse 259"/>
          <p:cNvSpPr/>
          <p:nvPr/>
        </p:nvSpPr>
        <p:spPr>
          <a:xfrm>
            <a:off x="10085256" y="1796668"/>
            <a:ext cx="179882" cy="181919"/>
          </a:xfrm>
          <a:prstGeom prst="ellipse">
            <a:avLst/>
          </a:prstGeom>
          <a:solidFill>
            <a:srgbClr val="00B05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61" name="Elipse 260"/>
          <p:cNvSpPr/>
          <p:nvPr/>
        </p:nvSpPr>
        <p:spPr>
          <a:xfrm>
            <a:off x="5292869" y="2288698"/>
            <a:ext cx="179882" cy="181919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63" name="Elipse 262"/>
          <p:cNvSpPr/>
          <p:nvPr/>
        </p:nvSpPr>
        <p:spPr>
          <a:xfrm>
            <a:off x="8920966" y="2288699"/>
            <a:ext cx="179882" cy="181919"/>
          </a:xfrm>
          <a:prstGeom prst="ellipse">
            <a:avLst/>
          </a:prstGeom>
          <a:solidFill>
            <a:srgbClr val="00B05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64" name="Elipse 263"/>
          <p:cNvSpPr/>
          <p:nvPr/>
        </p:nvSpPr>
        <p:spPr>
          <a:xfrm>
            <a:off x="10085256" y="2288699"/>
            <a:ext cx="179882" cy="181919"/>
          </a:xfrm>
          <a:prstGeom prst="ellipse">
            <a:avLst/>
          </a:prstGeom>
          <a:solidFill>
            <a:srgbClr val="00B05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65" name="Elipse 264"/>
          <p:cNvSpPr/>
          <p:nvPr/>
        </p:nvSpPr>
        <p:spPr>
          <a:xfrm>
            <a:off x="6358578" y="2288698"/>
            <a:ext cx="179882" cy="18191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66" name="Elipse 265"/>
          <p:cNvSpPr/>
          <p:nvPr/>
        </p:nvSpPr>
        <p:spPr>
          <a:xfrm>
            <a:off x="7604169" y="2275370"/>
            <a:ext cx="179882" cy="181919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67" name="Elipse 266"/>
          <p:cNvSpPr/>
          <p:nvPr/>
        </p:nvSpPr>
        <p:spPr>
          <a:xfrm>
            <a:off x="10085256" y="2868797"/>
            <a:ext cx="179882" cy="181919"/>
          </a:xfrm>
          <a:prstGeom prst="ellipse">
            <a:avLst/>
          </a:prstGeom>
          <a:solidFill>
            <a:srgbClr val="00B05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68" name="Elipse 267"/>
          <p:cNvSpPr/>
          <p:nvPr/>
        </p:nvSpPr>
        <p:spPr>
          <a:xfrm>
            <a:off x="8920966" y="2868797"/>
            <a:ext cx="179882" cy="181919"/>
          </a:xfrm>
          <a:prstGeom prst="ellipse">
            <a:avLst/>
          </a:prstGeom>
          <a:solidFill>
            <a:srgbClr val="00B05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69" name="Elipse 268"/>
          <p:cNvSpPr/>
          <p:nvPr/>
        </p:nvSpPr>
        <p:spPr>
          <a:xfrm>
            <a:off x="7589922" y="2837829"/>
            <a:ext cx="179882" cy="181919"/>
          </a:xfrm>
          <a:prstGeom prst="ellipse">
            <a:avLst/>
          </a:prstGeom>
          <a:solidFill>
            <a:srgbClr val="00B05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70" name="Elipse 269"/>
          <p:cNvSpPr/>
          <p:nvPr/>
        </p:nvSpPr>
        <p:spPr>
          <a:xfrm>
            <a:off x="6358578" y="2837828"/>
            <a:ext cx="179882" cy="181919"/>
          </a:xfrm>
          <a:prstGeom prst="ellipse">
            <a:avLst/>
          </a:prstGeom>
          <a:solidFill>
            <a:srgbClr val="00B05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71" name="Elipse 270"/>
          <p:cNvSpPr/>
          <p:nvPr/>
        </p:nvSpPr>
        <p:spPr>
          <a:xfrm>
            <a:off x="5252218" y="2868797"/>
            <a:ext cx="179882" cy="181919"/>
          </a:xfrm>
          <a:prstGeom prst="ellipse">
            <a:avLst/>
          </a:prstGeom>
          <a:solidFill>
            <a:srgbClr val="00B05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72" name="Elipse 271"/>
          <p:cNvSpPr/>
          <p:nvPr/>
        </p:nvSpPr>
        <p:spPr>
          <a:xfrm>
            <a:off x="4145858" y="2868797"/>
            <a:ext cx="179882" cy="181919"/>
          </a:xfrm>
          <a:prstGeom prst="ellipse">
            <a:avLst/>
          </a:prstGeom>
          <a:solidFill>
            <a:srgbClr val="00B05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73" name="Elipse 272"/>
          <p:cNvSpPr/>
          <p:nvPr/>
        </p:nvSpPr>
        <p:spPr>
          <a:xfrm>
            <a:off x="5257849" y="3375461"/>
            <a:ext cx="179882" cy="181919"/>
          </a:xfrm>
          <a:prstGeom prst="ellipse">
            <a:avLst/>
          </a:prstGeom>
          <a:solidFill>
            <a:srgbClr val="00B05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74" name="Elipse 273"/>
          <p:cNvSpPr/>
          <p:nvPr/>
        </p:nvSpPr>
        <p:spPr>
          <a:xfrm>
            <a:off x="6358578" y="3368110"/>
            <a:ext cx="179882" cy="181919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75" name="Elipse 274"/>
          <p:cNvSpPr/>
          <p:nvPr/>
        </p:nvSpPr>
        <p:spPr>
          <a:xfrm>
            <a:off x="10085256" y="3374274"/>
            <a:ext cx="179882" cy="181919"/>
          </a:xfrm>
          <a:prstGeom prst="ellipse">
            <a:avLst/>
          </a:prstGeom>
          <a:solidFill>
            <a:srgbClr val="00B05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76" name="Elipse 275"/>
          <p:cNvSpPr/>
          <p:nvPr/>
        </p:nvSpPr>
        <p:spPr>
          <a:xfrm>
            <a:off x="4155954" y="3375681"/>
            <a:ext cx="179882" cy="18191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77" name="Elipse 276"/>
          <p:cNvSpPr/>
          <p:nvPr/>
        </p:nvSpPr>
        <p:spPr>
          <a:xfrm>
            <a:off x="8920966" y="3368108"/>
            <a:ext cx="179882" cy="18191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78" name="Elipse 277"/>
          <p:cNvSpPr/>
          <p:nvPr/>
        </p:nvSpPr>
        <p:spPr>
          <a:xfrm>
            <a:off x="7604169" y="3368109"/>
            <a:ext cx="179882" cy="181919"/>
          </a:xfrm>
          <a:prstGeom prst="ellipse">
            <a:avLst/>
          </a:prstGeom>
          <a:solidFill>
            <a:srgbClr val="00B05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79" name="Elipse 278"/>
          <p:cNvSpPr/>
          <p:nvPr/>
        </p:nvSpPr>
        <p:spPr>
          <a:xfrm>
            <a:off x="5251924" y="3859404"/>
            <a:ext cx="179882" cy="181919"/>
          </a:xfrm>
          <a:prstGeom prst="ellipse">
            <a:avLst/>
          </a:prstGeom>
          <a:solidFill>
            <a:srgbClr val="00B05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80" name="Elipse 279"/>
          <p:cNvSpPr/>
          <p:nvPr/>
        </p:nvSpPr>
        <p:spPr>
          <a:xfrm>
            <a:off x="7604169" y="3859403"/>
            <a:ext cx="179882" cy="181919"/>
          </a:xfrm>
          <a:prstGeom prst="ellipse">
            <a:avLst/>
          </a:prstGeom>
          <a:solidFill>
            <a:srgbClr val="00B05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81" name="Elipse 280"/>
          <p:cNvSpPr/>
          <p:nvPr/>
        </p:nvSpPr>
        <p:spPr>
          <a:xfrm>
            <a:off x="6362477" y="3854717"/>
            <a:ext cx="179882" cy="181919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82" name="Elipse 281"/>
          <p:cNvSpPr/>
          <p:nvPr/>
        </p:nvSpPr>
        <p:spPr>
          <a:xfrm>
            <a:off x="4145858" y="3861012"/>
            <a:ext cx="179882" cy="181919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83" name="Elipse 282"/>
          <p:cNvSpPr/>
          <p:nvPr/>
        </p:nvSpPr>
        <p:spPr>
          <a:xfrm>
            <a:off x="8920966" y="3854716"/>
            <a:ext cx="179882" cy="181919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84" name="Elipse 283"/>
          <p:cNvSpPr/>
          <p:nvPr/>
        </p:nvSpPr>
        <p:spPr>
          <a:xfrm>
            <a:off x="10085256" y="3857481"/>
            <a:ext cx="179882" cy="181919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85" name="Elipse 284"/>
          <p:cNvSpPr/>
          <p:nvPr/>
        </p:nvSpPr>
        <p:spPr>
          <a:xfrm>
            <a:off x="6358578" y="4482335"/>
            <a:ext cx="179882" cy="181919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86" name="Elipse 285"/>
          <p:cNvSpPr/>
          <p:nvPr/>
        </p:nvSpPr>
        <p:spPr>
          <a:xfrm>
            <a:off x="5251924" y="4482334"/>
            <a:ext cx="179882" cy="181919"/>
          </a:xfrm>
          <a:prstGeom prst="ellipse">
            <a:avLst/>
          </a:prstGeom>
          <a:solidFill>
            <a:srgbClr val="00B05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87" name="Elipse 286"/>
          <p:cNvSpPr/>
          <p:nvPr/>
        </p:nvSpPr>
        <p:spPr>
          <a:xfrm>
            <a:off x="4155954" y="4482334"/>
            <a:ext cx="179882" cy="181919"/>
          </a:xfrm>
          <a:prstGeom prst="ellipse">
            <a:avLst/>
          </a:prstGeom>
          <a:solidFill>
            <a:srgbClr val="00B05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88" name="Elipse 287"/>
          <p:cNvSpPr/>
          <p:nvPr/>
        </p:nvSpPr>
        <p:spPr>
          <a:xfrm>
            <a:off x="7604168" y="4479991"/>
            <a:ext cx="179882" cy="181919"/>
          </a:xfrm>
          <a:prstGeom prst="ellipse">
            <a:avLst/>
          </a:prstGeom>
          <a:solidFill>
            <a:srgbClr val="00B05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89" name="Elipse 288"/>
          <p:cNvSpPr/>
          <p:nvPr/>
        </p:nvSpPr>
        <p:spPr>
          <a:xfrm>
            <a:off x="8920966" y="4479991"/>
            <a:ext cx="179882" cy="181919"/>
          </a:xfrm>
          <a:prstGeom prst="ellipse">
            <a:avLst/>
          </a:prstGeom>
          <a:solidFill>
            <a:srgbClr val="00B05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90" name="Elipse 289"/>
          <p:cNvSpPr/>
          <p:nvPr/>
        </p:nvSpPr>
        <p:spPr>
          <a:xfrm>
            <a:off x="10085256" y="4487117"/>
            <a:ext cx="179882" cy="181919"/>
          </a:xfrm>
          <a:prstGeom prst="ellipse">
            <a:avLst/>
          </a:prstGeom>
          <a:solidFill>
            <a:srgbClr val="00B05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91" name="Elipse 290"/>
          <p:cNvSpPr/>
          <p:nvPr/>
        </p:nvSpPr>
        <p:spPr>
          <a:xfrm>
            <a:off x="10085256" y="5109952"/>
            <a:ext cx="179882" cy="181919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92" name="Elipse 291"/>
          <p:cNvSpPr/>
          <p:nvPr/>
        </p:nvSpPr>
        <p:spPr>
          <a:xfrm>
            <a:off x="7604168" y="5109953"/>
            <a:ext cx="179882" cy="181919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93" name="Elipse 292"/>
          <p:cNvSpPr/>
          <p:nvPr/>
        </p:nvSpPr>
        <p:spPr>
          <a:xfrm>
            <a:off x="6377817" y="5109953"/>
            <a:ext cx="179882" cy="181919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94" name="Elipse 293"/>
          <p:cNvSpPr/>
          <p:nvPr/>
        </p:nvSpPr>
        <p:spPr>
          <a:xfrm>
            <a:off x="8920966" y="5105266"/>
            <a:ext cx="179882" cy="181919"/>
          </a:xfrm>
          <a:prstGeom prst="ellipse">
            <a:avLst/>
          </a:prstGeom>
          <a:solidFill>
            <a:srgbClr val="00B05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95" name="Elipse 294"/>
          <p:cNvSpPr/>
          <p:nvPr/>
        </p:nvSpPr>
        <p:spPr>
          <a:xfrm>
            <a:off x="5251924" y="5115930"/>
            <a:ext cx="179882" cy="181919"/>
          </a:xfrm>
          <a:prstGeom prst="ellipse">
            <a:avLst/>
          </a:prstGeom>
          <a:solidFill>
            <a:srgbClr val="00B05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96" name="Elipse 295"/>
          <p:cNvSpPr/>
          <p:nvPr/>
        </p:nvSpPr>
        <p:spPr>
          <a:xfrm>
            <a:off x="4145858" y="5115930"/>
            <a:ext cx="179882" cy="181919"/>
          </a:xfrm>
          <a:prstGeom prst="ellipse">
            <a:avLst/>
          </a:prstGeom>
          <a:solidFill>
            <a:srgbClr val="00B05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97" name="Elipse 296"/>
          <p:cNvSpPr/>
          <p:nvPr/>
        </p:nvSpPr>
        <p:spPr>
          <a:xfrm>
            <a:off x="5251924" y="5812782"/>
            <a:ext cx="179882" cy="181919"/>
          </a:xfrm>
          <a:prstGeom prst="ellipse">
            <a:avLst/>
          </a:prstGeom>
          <a:solidFill>
            <a:srgbClr val="00B05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98" name="Elipse 297"/>
          <p:cNvSpPr/>
          <p:nvPr/>
        </p:nvSpPr>
        <p:spPr>
          <a:xfrm>
            <a:off x="4145858" y="5812781"/>
            <a:ext cx="179882" cy="181919"/>
          </a:xfrm>
          <a:prstGeom prst="ellipse">
            <a:avLst/>
          </a:prstGeom>
          <a:solidFill>
            <a:srgbClr val="00B05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99" name="Elipse 298"/>
          <p:cNvSpPr/>
          <p:nvPr/>
        </p:nvSpPr>
        <p:spPr>
          <a:xfrm>
            <a:off x="8916808" y="5812430"/>
            <a:ext cx="179882" cy="18191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00" name="Elipse 299"/>
          <p:cNvSpPr/>
          <p:nvPr/>
        </p:nvSpPr>
        <p:spPr>
          <a:xfrm>
            <a:off x="7589922" y="5812430"/>
            <a:ext cx="179882" cy="181919"/>
          </a:xfrm>
          <a:prstGeom prst="ellipse">
            <a:avLst/>
          </a:prstGeom>
          <a:solidFill>
            <a:srgbClr val="00B05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02" name="Elipse 301"/>
          <p:cNvSpPr/>
          <p:nvPr/>
        </p:nvSpPr>
        <p:spPr>
          <a:xfrm>
            <a:off x="10085256" y="5814163"/>
            <a:ext cx="179882" cy="18191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03" name="Elipse 302"/>
          <p:cNvSpPr/>
          <p:nvPr/>
        </p:nvSpPr>
        <p:spPr>
          <a:xfrm>
            <a:off x="6362477" y="5812430"/>
            <a:ext cx="179882" cy="181919"/>
          </a:xfrm>
          <a:prstGeom prst="ellipse">
            <a:avLst/>
          </a:prstGeom>
          <a:solidFill>
            <a:srgbClr val="00B05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04" name="Rectángulo 303"/>
          <p:cNvSpPr/>
          <p:nvPr/>
        </p:nvSpPr>
        <p:spPr>
          <a:xfrm>
            <a:off x="9252749" y="6357422"/>
            <a:ext cx="157012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800"/>
              </a:spcBef>
            </a:pPr>
            <a:r>
              <a:rPr lang="es-E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Rounded MT Bold" panose="020F0704030504030204" pitchFamily="34" charset="0"/>
              </a:rPr>
              <a:t>No disponible</a:t>
            </a:r>
            <a:endParaRPr lang="es-ES" sz="1600" dirty="0">
              <a:solidFill>
                <a:schemeClr val="tx1">
                  <a:lumMod val="50000"/>
                  <a:lumOff val="50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305" name="Rectángulo 304"/>
          <p:cNvSpPr/>
          <p:nvPr/>
        </p:nvSpPr>
        <p:spPr>
          <a:xfrm>
            <a:off x="6902904" y="6345630"/>
            <a:ext cx="19672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800"/>
              </a:spcBef>
            </a:pPr>
            <a:r>
              <a:rPr lang="es-E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Rounded MT Bold" panose="020F0704030504030204" pitchFamily="34" charset="0"/>
              </a:rPr>
              <a:t>Parcial / Limitado</a:t>
            </a:r>
            <a:endParaRPr lang="es-ES" sz="1600" dirty="0">
              <a:solidFill>
                <a:schemeClr val="tx1">
                  <a:lumMod val="50000"/>
                  <a:lumOff val="50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306" name="Rectángulo 305"/>
          <p:cNvSpPr/>
          <p:nvPr/>
        </p:nvSpPr>
        <p:spPr>
          <a:xfrm>
            <a:off x="5189024" y="6352909"/>
            <a:ext cx="157012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800"/>
              </a:spcBef>
            </a:pPr>
            <a:r>
              <a:rPr lang="es-E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Rounded MT Bold" panose="020F0704030504030204" pitchFamily="34" charset="0"/>
              </a:rPr>
              <a:t>Completo</a:t>
            </a:r>
            <a:endParaRPr lang="es-ES" sz="1600" dirty="0">
              <a:solidFill>
                <a:schemeClr val="tx1">
                  <a:lumMod val="50000"/>
                  <a:lumOff val="50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0" name="Estrella de 5 puntas 9"/>
          <p:cNvSpPr/>
          <p:nvPr/>
        </p:nvSpPr>
        <p:spPr>
          <a:xfrm>
            <a:off x="2210894" y="1254587"/>
            <a:ext cx="252000" cy="252000"/>
          </a:xfrm>
          <a:prstGeom prst="star5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07" name="Estrella de 5 puntas 306"/>
          <p:cNvSpPr/>
          <p:nvPr/>
        </p:nvSpPr>
        <p:spPr>
          <a:xfrm>
            <a:off x="2187262" y="5080889"/>
            <a:ext cx="252000" cy="252000"/>
          </a:xfrm>
          <a:prstGeom prst="star5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60850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CuadroTexto"/>
          <p:cNvSpPr txBox="1"/>
          <p:nvPr/>
        </p:nvSpPr>
        <p:spPr>
          <a:xfrm>
            <a:off x="0" y="6027003"/>
            <a:ext cx="12192000" cy="830997"/>
          </a:xfrm>
          <a:prstGeom prst="rect">
            <a:avLst/>
          </a:prstGeom>
          <a:solidFill>
            <a:srgbClr val="BFBFBF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4800" dirty="0" smtClean="0">
                <a:solidFill>
                  <a:schemeClr val="bg1"/>
                </a:solidFill>
                <a:latin typeface="BadaBoom BB" panose="020B0603050302020204" pitchFamily="34" charset="0"/>
              </a:rPr>
              <a:t>SELECCIÓN INTERFAZ DE USUARIO</a:t>
            </a:r>
            <a:endParaRPr lang="en-US" sz="4800" dirty="0">
              <a:solidFill>
                <a:schemeClr val="bg1"/>
              </a:solidFill>
              <a:latin typeface="BadaBoom BB" panose="020B06030503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0979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7014998"/>
              </p:ext>
            </p:extLst>
          </p:nvPr>
        </p:nvGraphicFramePr>
        <p:xfrm>
          <a:off x="320842" y="762433"/>
          <a:ext cx="11486147" cy="3466531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192380"/>
                <a:gridCol w="1629479"/>
                <a:gridCol w="1302376"/>
                <a:gridCol w="1246956"/>
                <a:gridCol w="1371652"/>
                <a:gridCol w="1371652"/>
                <a:gridCol w="1371652"/>
              </a:tblGrid>
              <a:tr h="370840"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dirty="0" smtClean="0"/>
                    </a:p>
                    <a:p>
                      <a:pPr algn="ctr"/>
                      <a:endParaRPr lang="es-ES" dirty="0" smtClean="0"/>
                    </a:p>
                    <a:p>
                      <a:pPr algn="ctr"/>
                      <a:endParaRPr lang="es-ES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</a:tr>
              <a:tr h="518615">
                <a:tc>
                  <a:txBody>
                    <a:bodyPr/>
                    <a:lstStyle/>
                    <a:p>
                      <a:r>
                        <a:rPr lang="es-ES" sz="16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NÚMERO DE USUARIOS</a:t>
                      </a:r>
                      <a:endParaRPr lang="es-ES" sz="16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1.200 </a:t>
                      </a:r>
                      <a:r>
                        <a:rPr lang="es-ES" dirty="0" err="1" smtClean="0"/>
                        <a:t>mill</a:t>
                      </a:r>
                      <a:endParaRPr lang="es-E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300 </a:t>
                      </a:r>
                      <a:r>
                        <a:rPr lang="es-ES" dirty="0" err="1" smtClean="0"/>
                        <a:t>mill</a:t>
                      </a:r>
                      <a:endParaRPr lang="es-E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100 </a:t>
                      </a:r>
                      <a:r>
                        <a:rPr lang="es-ES" dirty="0" err="1" smtClean="0"/>
                        <a:t>mill</a:t>
                      </a:r>
                      <a:endParaRPr lang="es-E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320 </a:t>
                      </a:r>
                      <a:r>
                        <a:rPr lang="es-ES" dirty="0" err="1" smtClean="0"/>
                        <a:t>mill</a:t>
                      </a:r>
                      <a:endParaRPr lang="es-E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6 </a:t>
                      </a:r>
                      <a:r>
                        <a:rPr lang="es-ES" dirty="0" err="1" smtClean="0"/>
                        <a:t>mill</a:t>
                      </a:r>
                      <a:endParaRPr lang="es-E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 smtClean="0"/>
                        <a:t>1.200 </a:t>
                      </a:r>
                      <a:r>
                        <a:rPr lang="es-ES" dirty="0" err="1" smtClean="0"/>
                        <a:t>mill</a:t>
                      </a:r>
                      <a:endParaRPr lang="es-ES" dirty="0" smtClean="0"/>
                    </a:p>
                  </a:txBody>
                  <a:tcPr anchor="ctr"/>
                </a:tc>
              </a:tr>
              <a:tr h="454905">
                <a:tc>
                  <a:txBody>
                    <a:bodyPr/>
                    <a:lstStyle/>
                    <a:p>
                      <a:r>
                        <a:rPr lang="es-ES" sz="16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PRECIO</a:t>
                      </a:r>
                      <a:endParaRPr lang="es-ES" sz="16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</a:tr>
              <a:tr h="541381">
                <a:tc>
                  <a:txBody>
                    <a:bodyPr/>
                    <a:lstStyle/>
                    <a:p>
                      <a:r>
                        <a:rPr lang="es-ES" sz="16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INTEGRACIÓN CHATBOTS</a:t>
                      </a:r>
                      <a:endParaRPr lang="es-ES" sz="16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</a:tr>
              <a:tr h="518615">
                <a:tc>
                  <a:txBody>
                    <a:bodyPr/>
                    <a:lstStyle/>
                    <a:p>
                      <a:r>
                        <a:rPr lang="es-ES" sz="16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MULTIPLATAFORMA</a:t>
                      </a:r>
                      <a:endParaRPr lang="es-ES" sz="16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</a:tr>
              <a:tr h="518615">
                <a:tc>
                  <a:txBody>
                    <a:bodyPr/>
                    <a:lstStyle/>
                    <a:p>
                      <a:r>
                        <a:rPr lang="es-ES" sz="16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ESTILO DE LA COMUNICACIÓN</a:t>
                      </a:r>
                      <a:endParaRPr lang="es-ES" sz="16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8" name="Imagen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5578" y="1053396"/>
            <a:ext cx="1051482" cy="320433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1378" y="986634"/>
            <a:ext cx="915683" cy="484773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8170" y="901794"/>
            <a:ext cx="873002" cy="681351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5236" y="901794"/>
            <a:ext cx="1637367" cy="833608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6871" y="955820"/>
            <a:ext cx="607167" cy="515587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0796" y="935210"/>
            <a:ext cx="768302" cy="647935"/>
          </a:xfrm>
          <a:prstGeom prst="rect">
            <a:avLst/>
          </a:prstGeom>
        </p:spPr>
      </p:pic>
      <p:sp>
        <p:nvSpPr>
          <p:cNvPr id="14" name="Elipse 13"/>
          <p:cNvSpPr/>
          <p:nvPr/>
        </p:nvSpPr>
        <p:spPr>
          <a:xfrm>
            <a:off x="5946617" y="4785055"/>
            <a:ext cx="179882" cy="181919"/>
          </a:xfrm>
          <a:prstGeom prst="ellipse">
            <a:avLst/>
          </a:prstGeom>
          <a:solidFill>
            <a:srgbClr val="00B05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Elipse 14"/>
          <p:cNvSpPr/>
          <p:nvPr/>
        </p:nvSpPr>
        <p:spPr>
          <a:xfrm>
            <a:off x="4124789" y="2821197"/>
            <a:ext cx="179882" cy="181919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Elipse 15"/>
          <p:cNvSpPr/>
          <p:nvPr/>
        </p:nvSpPr>
        <p:spPr>
          <a:xfrm>
            <a:off x="7719818" y="4785055"/>
            <a:ext cx="179882" cy="18191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Rectángulo 16"/>
          <p:cNvSpPr/>
          <p:nvPr/>
        </p:nvSpPr>
        <p:spPr>
          <a:xfrm>
            <a:off x="10236867" y="4707949"/>
            <a:ext cx="157012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800"/>
              </a:spcBef>
            </a:pPr>
            <a:r>
              <a:rPr lang="es-E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Rounded MT Bold" panose="020F0704030504030204" pitchFamily="34" charset="0"/>
              </a:rPr>
              <a:t>No disponible</a:t>
            </a:r>
            <a:endParaRPr lang="es-ES" sz="1600" dirty="0">
              <a:solidFill>
                <a:schemeClr val="tx1">
                  <a:lumMod val="50000"/>
                  <a:lumOff val="50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8" name="Rectángulo 17"/>
          <p:cNvSpPr/>
          <p:nvPr/>
        </p:nvSpPr>
        <p:spPr>
          <a:xfrm>
            <a:off x="7887022" y="4696157"/>
            <a:ext cx="19672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800"/>
              </a:spcBef>
            </a:pPr>
            <a:r>
              <a:rPr lang="es-E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Rounded MT Bold" panose="020F0704030504030204" pitchFamily="34" charset="0"/>
              </a:rPr>
              <a:t>Parcial / Limitado</a:t>
            </a:r>
            <a:endParaRPr lang="es-ES" sz="1600" dirty="0">
              <a:solidFill>
                <a:schemeClr val="tx1">
                  <a:lumMod val="50000"/>
                  <a:lumOff val="50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9" name="Rectángulo 18"/>
          <p:cNvSpPr/>
          <p:nvPr/>
        </p:nvSpPr>
        <p:spPr>
          <a:xfrm>
            <a:off x="6173142" y="4703436"/>
            <a:ext cx="157012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800"/>
              </a:spcBef>
            </a:pPr>
            <a:r>
              <a:rPr lang="es-E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Rounded MT Bold" panose="020F0704030504030204" pitchFamily="34" charset="0"/>
              </a:rPr>
              <a:t>Completo</a:t>
            </a:r>
            <a:endParaRPr lang="es-ES" sz="1600" dirty="0">
              <a:solidFill>
                <a:schemeClr val="tx1">
                  <a:lumMod val="50000"/>
                  <a:lumOff val="50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21" name="Elipse 20"/>
          <p:cNvSpPr/>
          <p:nvPr/>
        </p:nvSpPr>
        <p:spPr>
          <a:xfrm>
            <a:off x="11033978" y="2815095"/>
            <a:ext cx="179882" cy="18191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2" name="Elipse 21"/>
          <p:cNvSpPr/>
          <p:nvPr/>
        </p:nvSpPr>
        <p:spPr>
          <a:xfrm>
            <a:off x="10063190" y="4757739"/>
            <a:ext cx="179882" cy="181919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3" name="Estrella de 5 puntas 22"/>
          <p:cNvSpPr/>
          <p:nvPr/>
        </p:nvSpPr>
        <p:spPr>
          <a:xfrm>
            <a:off x="2604357" y="2751116"/>
            <a:ext cx="252000" cy="252000"/>
          </a:xfrm>
          <a:prstGeom prst="star5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5" name="Elipse 24"/>
          <p:cNvSpPr/>
          <p:nvPr/>
        </p:nvSpPr>
        <p:spPr>
          <a:xfrm>
            <a:off x="6955006" y="2815095"/>
            <a:ext cx="179882" cy="181919"/>
          </a:xfrm>
          <a:prstGeom prst="ellipse">
            <a:avLst/>
          </a:prstGeom>
          <a:solidFill>
            <a:srgbClr val="00B05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6" name="Elipse 25"/>
          <p:cNvSpPr/>
          <p:nvPr/>
        </p:nvSpPr>
        <p:spPr>
          <a:xfrm>
            <a:off x="9644168" y="2858619"/>
            <a:ext cx="179882" cy="181919"/>
          </a:xfrm>
          <a:prstGeom prst="ellipse">
            <a:avLst/>
          </a:prstGeom>
          <a:solidFill>
            <a:srgbClr val="00B05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7" name="Elipse 26"/>
          <p:cNvSpPr/>
          <p:nvPr/>
        </p:nvSpPr>
        <p:spPr>
          <a:xfrm>
            <a:off x="8223438" y="2815094"/>
            <a:ext cx="179882" cy="18191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8" name="Elipse 27"/>
          <p:cNvSpPr/>
          <p:nvPr/>
        </p:nvSpPr>
        <p:spPr>
          <a:xfrm>
            <a:off x="5684916" y="2815093"/>
            <a:ext cx="179882" cy="18191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9" name="Elipse 28"/>
          <p:cNvSpPr/>
          <p:nvPr/>
        </p:nvSpPr>
        <p:spPr>
          <a:xfrm>
            <a:off x="4124789" y="2306317"/>
            <a:ext cx="179882" cy="181919"/>
          </a:xfrm>
          <a:prstGeom prst="ellipse">
            <a:avLst/>
          </a:prstGeom>
          <a:solidFill>
            <a:srgbClr val="00B05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0" name="Elipse 29"/>
          <p:cNvSpPr/>
          <p:nvPr/>
        </p:nvSpPr>
        <p:spPr>
          <a:xfrm>
            <a:off x="5684916" y="2344688"/>
            <a:ext cx="179882" cy="181919"/>
          </a:xfrm>
          <a:prstGeom prst="ellipse">
            <a:avLst/>
          </a:prstGeom>
          <a:solidFill>
            <a:srgbClr val="00B05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1" name="Elipse 30"/>
          <p:cNvSpPr/>
          <p:nvPr/>
        </p:nvSpPr>
        <p:spPr>
          <a:xfrm>
            <a:off x="6953968" y="2344687"/>
            <a:ext cx="179882" cy="181919"/>
          </a:xfrm>
          <a:prstGeom prst="ellipse">
            <a:avLst/>
          </a:prstGeom>
          <a:solidFill>
            <a:srgbClr val="00B05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2" name="Elipse 31"/>
          <p:cNvSpPr/>
          <p:nvPr/>
        </p:nvSpPr>
        <p:spPr>
          <a:xfrm>
            <a:off x="8224357" y="2344686"/>
            <a:ext cx="179882" cy="181919"/>
          </a:xfrm>
          <a:prstGeom prst="ellipse">
            <a:avLst/>
          </a:prstGeom>
          <a:solidFill>
            <a:srgbClr val="00B05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3" name="Elipse 32"/>
          <p:cNvSpPr/>
          <p:nvPr/>
        </p:nvSpPr>
        <p:spPr>
          <a:xfrm>
            <a:off x="9644168" y="2344685"/>
            <a:ext cx="179882" cy="181919"/>
          </a:xfrm>
          <a:prstGeom prst="ellipse">
            <a:avLst/>
          </a:prstGeom>
          <a:solidFill>
            <a:srgbClr val="00B05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4" name="Elipse 33"/>
          <p:cNvSpPr/>
          <p:nvPr/>
        </p:nvSpPr>
        <p:spPr>
          <a:xfrm>
            <a:off x="11033978" y="2344684"/>
            <a:ext cx="179882" cy="181919"/>
          </a:xfrm>
          <a:prstGeom prst="ellipse">
            <a:avLst/>
          </a:prstGeom>
          <a:solidFill>
            <a:srgbClr val="00B05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5" name="Elipse 34"/>
          <p:cNvSpPr/>
          <p:nvPr/>
        </p:nvSpPr>
        <p:spPr>
          <a:xfrm>
            <a:off x="5710513" y="3865850"/>
            <a:ext cx="179882" cy="18191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6" name="Elipse 35"/>
          <p:cNvSpPr/>
          <p:nvPr/>
        </p:nvSpPr>
        <p:spPr>
          <a:xfrm>
            <a:off x="8223438" y="3865850"/>
            <a:ext cx="179882" cy="18191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8" name="Elipse 37"/>
          <p:cNvSpPr/>
          <p:nvPr/>
        </p:nvSpPr>
        <p:spPr>
          <a:xfrm>
            <a:off x="4124789" y="3865850"/>
            <a:ext cx="179882" cy="181919"/>
          </a:xfrm>
          <a:prstGeom prst="ellipse">
            <a:avLst/>
          </a:prstGeom>
          <a:solidFill>
            <a:srgbClr val="00B05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9" name="Elipse 38"/>
          <p:cNvSpPr/>
          <p:nvPr/>
        </p:nvSpPr>
        <p:spPr>
          <a:xfrm>
            <a:off x="6960711" y="3865850"/>
            <a:ext cx="179882" cy="181919"/>
          </a:xfrm>
          <a:prstGeom prst="ellipse">
            <a:avLst/>
          </a:prstGeom>
          <a:solidFill>
            <a:srgbClr val="00B05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0" name="Elipse 39"/>
          <p:cNvSpPr/>
          <p:nvPr/>
        </p:nvSpPr>
        <p:spPr>
          <a:xfrm>
            <a:off x="9644168" y="3865850"/>
            <a:ext cx="179882" cy="181919"/>
          </a:xfrm>
          <a:prstGeom prst="ellipse">
            <a:avLst/>
          </a:prstGeom>
          <a:solidFill>
            <a:srgbClr val="00B05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2" name="Elipse 41"/>
          <p:cNvSpPr/>
          <p:nvPr/>
        </p:nvSpPr>
        <p:spPr>
          <a:xfrm>
            <a:off x="11033978" y="3865849"/>
            <a:ext cx="179882" cy="18191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3" name="Elipse 42"/>
          <p:cNvSpPr/>
          <p:nvPr/>
        </p:nvSpPr>
        <p:spPr>
          <a:xfrm>
            <a:off x="9627088" y="3351916"/>
            <a:ext cx="179882" cy="181919"/>
          </a:xfrm>
          <a:prstGeom prst="ellipse">
            <a:avLst/>
          </a:prstGeom>
          <a:solidFill>
            <a:srgbClr val="00B05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4" name="Elipse 43"/>
          <p:cNvSpPr/>
          <p:nvPr/>
        </p:nvSpPr>
        <p:spPr>
          <a:xfrm>
            <a:off x="6953968" y="3365655"/>
            <a:ext cx="179882" cy="18191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5" name="Elipse 44"/>
          <p:cNvSpPr/>
          <p:nvPr/>
        </p:nvSpPr>
        <p:spPr>
          <a:xfrm>
            <a:off x="4124789" y="3307697"/>
            <a:ext cx="179882" cy="18191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6" name="Elipse 45"/>
          <p:cNvSpPr/>
          <p:nvPr/>
        </p:nvSpPr>
        <p:spPr>
          <a:xfrm>
            <a:off x="5689347" y="3365654"/>
            <a:ext cx="179882" cy="181919"/>
          </a:xfrm>
          <a:prstGeom prst="ellipse">
            <a:avLst/>
          </a:prstGeom>
          <a:solidFill>
            <a:srgbClr val="00B05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7" name="Elipse 46"/>
          <p:cNvSpPr/>
          <p:nvPr/>
        </p:nvSpPr>
        <p:spPr>
          <a:xfrm>
            <a:off x="8223438" y="3359375"/>
            <a:ext cx="179882" cy="181919"/>
          </a:xfrm>
          <a:prstGeom prst="ellipse">
            <a:avLst/>
          </a:prstGeom>
          <a:solidFill>
            <a:srgbClr val="00B05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8" name="Elipse 47"/>
          <p:cNvSpPr/>
          <p:nvPr/>
        </p:nvSpPr>
        <p:spPr>
          <a:xfrm>
            <a:off x="11030738" y="3359375"/>
            <a:ext cx="179882" cy="181919"/>
          </a:xfrm>
          <a:prstGeom prst="ellipse">
            <a:avLst/>
          </a:prstGeom>
          <a:solidFill>
            <a:srgbClr val="00B05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0" name="1 CuadroTexto"/>
          <p:cNvSpPr txBox="1"/>
          <p:nvPr/>
        </p:nvSpPr>
        <p:spPr>
          <a:xfrm>
            <a:off x="0" y="5934670"/>
            <a:ext cx="12192000" cy="923330"/>
          </a:xfrm>
          <a:prstGeom prst="rect">
            <a:avLst/>
          </a:prstGeom>
          <a:solidFill>
            <a:srgbClr val="BFBFBF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5400" dirty="0" smtClean="0">
                <a:solidFill>
                  <a:schemeClr val="bg1"/>
                </a:solidFill>
                <a:latin typeface="BadaBoom BB" panose="020B0603050302020204" pitchFamily="34" charset="0"/>
              </a:rPr>
              <a:t>INTERFAZ DE USUARIO</a:t>
            </a:r>
            <a:endParaRPr lang="en-US" sz="5400" dirty="0">
              <a:solidFill>
                <a:schemeClr val="bg1"/>
              </a:solidFill>
              <a:latin typeface="BadaBoom BB" panose="020B06030503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0825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65910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5221297"/>
              </p:ext>
            </p:extLst>
          </p:nvPr>
        </p:nvGraphicFramePr>
        <p:xfrm>
          <a:off x="1700463" y="513347"/>
          <a:ext cx="8855242" cy="4315327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951747"/>
                <a:gridCol w="1543865"/>
                <a:gridCol w="1448075"/>
                <a:gridCol w="1386455"/>
                <a:gridCol w="1525100"/>
              </a:tblGrid>
              <a:tr h="370840"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dirty="0" smtClean="0"/>
                    </a:p>
                    <a:p>
                      <a:pPr algn="ctr"/>
                      <a:endParaRPr lang="es-ES" dirty="0" smtClean="0"/>
                    </a:p>
                    <a:p>
                      <a:pPr algn="ctr"/>
                      <a:endParaRPr lang="es-ES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</a:tr>
              <a:tr h="518615">
                <a:tc>
                  <a:txBody>
                    <a:bodyPr/>
                    <a:lstStyle/>
                    <a:p>
                      <a:r>
                        <a:rPr lang="es-ES" sz="16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PRECIO</a:t>
                      </a:r>
                      <a:endParaRPr lang="es-ES" sz="16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</a:tr>
              <a:tr h="454905">
                <a:tc>
                  <a:txBody>
                    <a:bodyPr/>
                    <a:lstStyle/>
                    <a:p>
                      <a:r>
                        <a:rPr lang="es-ES" sz="16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COBERTURA</a:t>
                      </a:r>
                      <a:r>
                        <a:rPr lang="es-ES" sz="1600" b="1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IDIOMAS</a:t>
                      </a:r>
                      <a:endParaRPr lang="es-ES" sz="16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</a:tr>
              <a:tr h="541381">
                <a:tc>
                  <a:txBody>
                    <a:bodyPr/>
                    <a:lstStyle/>
                    <a:p>
                      <a:r>
                        <a:rPr lang="es-ES" sz="16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DISPONIBILIDAD</a:t>
                      </a:r>
                      <a:endParaRPr lang="es-ES" sz="16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</a:tr>
              <a:tr h="458278">
                <a:tc>
                  <a:txBody>
                    <a:bodyPr/>
                    <a:lstStyle/>
                    <a:p>
                      <a:r>
                        <a:rPr lang="es-ES" sz="16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FUNCIONALIDAD Y BÚSQUEDAS</a:t>
                      </a:r>
                      <a:endParaRPr lang="es-ES" sz="16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</a:tr>
              <a:tr h="513348">
                <a:tc>
                  <a:txBody>
                    <a:bodyPr/>
                    <a:lstStyle/>
                    <a:p>
                      <a:r>
                        <a:rPr lang="es-ES" sz="1600" b="1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FUENTES RECETAS</a:t>
                      </a:r>
                      <a:endParaRPr lang="es-ES" sz="16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</a:tr>
              <a:tr h="417094">
                <a:tc>
                  <a:txBody>
                    <a:bodyPr/>
                    <a:lstStyle/>
                    <a:p>
                      <a:r>
                        <a:rPr lang="es-ES" sz="16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JERARQUÍA</a:t>
                      </a:r>
                      <a:r>
                        <a:rPr lang="es-ES" sz="1600" b="1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ALIMENTOS</a:t>
                      </a:r>
                      <a:endParaRPr lang="es-ES" sz="16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</a:tr>
              <a:tr h="497306">
                <a:tc>
                  <a:txBody>
                    <a:bodyPr/>
                    <a:lstStyle/>
                    <a:p>
                      <a:r>
                        <a:rPr lang="es-ES" sz="16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API</a:t>
                      </a:r>
                      <a:endParaRPr lang="es-ES" sz="16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7021" y="575489"/>
            <a:ext cx="1524000" cy="76200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0259" y="656491"/>
            <a:ext cx="680998" cy="680998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8903" y="812900"/>
            <a:ext cx="1074045" cy="39788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8712" y="812900"/>
            <a:ext cx="1071229" cy="397885"/>
          </a:xfrm>
          <a:prstGeom prst="rect">
            <a:avLst/>
          </a:prstGeom>
        </p:spPr>
      </p:pic>
      <p:sp>
        <p:nvSpPr>
          <p:cNvPr id="9" name="1 CuadroTexto"/>
          <p:cNvSpPr txBox="1"/>
          <p:nvPr/>
        </p:nvSpPr>
        <p:spPr>
          <a:xfrm>
            <a:off x="0" y="5942691"/>
            <a:ext cx="12192000" cy="923330"/>
          </a:xfrm>
          <a:prstGeom prst="rect">
            <a:avLst/>
          </a:prstGeom>
          <a:solidFill>
            <a:srgbClr val="BFBFBF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5400" dirty="0" smtClean="0">
                <a:solidFill>
                  <a:schemeClr val="bg1"/>
                </a:solidFill>
                <a:latin typeface="BadaBoom BB" panose="020B0603050302020204" pitchFamily="34" charset="0"/>
              </a:rPr>
              <a:t>BASE DATOS DE RECETAS</a:t>
            </a:r>
            <a:endParaRPr lang="en-US" sz="5400" dirty="0">
              <a:solidFill>
                <a:schemeClr val="bg1"/>
              </a:solidFill>
              <a:latin typeface="BadaBoom BB" panose="020B0603050302020204" pitchFamily="34" charset="0"/>
            </a:endParaRPr>
          </a:p>
        </p:txBody>
      </p:sp>
      <p:sp>
        <p:nvSpPr>
          <p:cNvPr id="15" name="Elipse 14"/>
          <p:cNvSpPr/>
          <p:nvPr/>
        </p:nvSpPr>
        <p:spPr>
          <a:xfrm>
            <a:off x="4605392" y="5252574"/>
            <a:ext cx="179882" cy="181919"/>
          </a:xfrm>
          <a:prstGeom prst="ellipse">
            <a:avLst/>
          </a:prstGeom>
          <a:solidFill>
            <a:srgbClr val="00B05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Elipse 15"/>
          <p:cNvSpPr/>
          <p:nvPr/>
        </p:nvSpPr>
        <p:spPr>
          <a:xfrm>
            <a:off x="5344683" y="2042113"/>
            <a:ext cx="179882" cy="18191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Rectángulo 16"/>
          <p:cNvSpPr/>
          <p:nvPr/>
        </p:nvSpPr>
        <p:spPr>
          <a:xfrm>
            <a:off x="8895642" y="5175468"/>
            <a:ext cx="157012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800"/>
              </a:spcBef>
            </a:pPr>
            <a:r>
              <a:rPr lang="es-E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Rounded MT Bold" panose="020F0704030504030204" pitchFamily="34" charset="0"/>
              </a:rPr>
              <a:t>No disponible</a:t>
            </a:r>
            <a:endParaRPr lang="es-ES" sz="1600" dirty="0">
              <a:solidFill>
                <a:schemeClr val="tx1">
                  <a:lumMod val="50000"/>
                  <a:lumOff val="50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8" name="Rectángulo 17"/>
          <p:cNvSpPr/>
          <p:nvPr/>
        </p:nvSpPr>
        <p:spPr>
          <a:xfrm>
            <a:off x="6545797" y="5163676"/>
            <a:ext cx="19672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800"/>
              </a:spcBef>
            </a:pPr>
            <a:r>
              <a:rPr lang="es-E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Rounded MT Bold" panose="020F0704030504030204" pitchFamily="34" charset="0"/>
              </a:rPr>
              <a:t>Parcial / Limitado</a:t>
            </a:r>
            <a:endParaRPr lang="es-ES" sz="1600" dirty="0">
              <a:solidFill>
                <a:schemeClr val="tx1">
                  <a:lumMod val="50000"/>
                  <a:lumOff val="50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9" name="Rectángulo 18"/>
          <p:cNvSpPr/>
          <p:nvPr/>
        </p:nvSpPr>
        <p:spPr>
          <a:xfrm>
            <a:off x="4831917" y="5170955"/>
            <a:ext cx="157012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800"/>
              </a:spcBef>
            </a:pPr>
            <a:r>
              <a:rPr lang="es-E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Rounded MT Bold" panose="020F0704030504030204" pitchFamily="34" charset="0"/>
              </a:rPr>
              <a:t>Completo</a:t>
            </a:r>
            <a:endParaRPr lang="es-ES" sz="1600" dirty="0">
              <a:solidFill>
                <a:schemeClr val="tx1">
                  <a:lumMod val="50000"/>
                  <a:lumOff val="50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20" name="Elipse 19"/>
          <p:cNvSpPr/>
          <p:nvPr/>
        </p:nvSpPr>
        <p:spPr>
          <a:xfrm>
            <a:off x="8721965" y="5225258"/>
            <a:ext cx="179882" cy="181919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" name="Elipse 20"/>
          <p:cNvSpPr/>
          <p:nvPr/>
        </p:nvSpPr>
        <p:spPr>
          <a:xfrm>
            <a:off x="5344683" y="2564837"/>
            <a:ext cx="179882" cy="181919"/>
          </a:xfrm>
          <a:prstGeom prst="ellipse">
            <a:avLst/>
          </a:prstGeom>
          <a:solidFill>
            <a:srgbClr val="00B05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2" name="Elipse 21"/>
          <p:cNvSpPr/>
          <p:nvPr/>
        </p:nvSpPr>
        <p:spPr>
          <a:xfrm>
            <a:off x="5344683" y="3069075"/>
            <a:ext cx="179882" cy="181919"/>
          </a:xfrm>
          <a:prstGeom prst="ellipse">
            <a:avLst/>
          </a:prstGeom>
          <a:solidFill>
            <a:srgbClr val="00B05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3" name="Elipse 22"/>
          <p:cNvSpPr/>
          <p:nvPr/>
        </p:nvSpPr>
        <p:spPr>
          <a:xfrm>
            <a:off x="5344683" y="3560413"/>
            <a:ext cx="179882" cy="181919"/>
          </a:xfrm>
          <a:prstGeom prst="ellipse">
            <a:avLst/>
          </a:prstGeom>
          <a:solidFill>
            <a:srgbClr val="00B05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4" name="Elipse 23"/>
          <p:cNvSpPr/>
          <p:nvPr/>
        </p:nvSpPr>
        <p:spPr>
          <a:xfrm>
            <a:off x="5344683" y="4016785"/>
            <a:ext cx="179882" cy="181919"/>
          </a:xfrm>
          <a:prstGeom prst="ellipse">
            <a:avLst/>
          </a:prstGeom>
          <a:solidFill>
            <a:srgbClr val="00B05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6" name="Elipse 25"/>
          <p:cNvSpPr/>
          <p:nvPr/>
        </p:nvSpPr>
        <p:spPr>
          <a:xfrm>
            <a:off x="5344683" y="1595307"/>
            <a:ext cx="179882" cy="18191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7" name="Elipse 26"/>
          <p:cNvSpPr/>
          <p:nvPr/>
        </p:nvSpPr>
        <p:spPr>
          <a:xfrm>
            <a:off x="6829667" y="1608759"/>
            <a:ext cx="179882" cy="181919"/>
          </a:xfrm>
          <a:prstGeom prst="ellipse">
            <a:avLst/>
          </a:prstGeom>
          <a:solidFill>
            <a:srgbClr val="00B05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8" name="Elipse 27"/>
          <p:cNvSpPr/>
          <p:nvPr/>
        </p:nvSpPr>
        <p:spPr>
          <a:xfrm>
            <a:off x="6829667" y="3560413"/>
            <a:ext cx="179882" cy="18191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9" name="Elipse 28"/>
          <p:cNvSpPr/>
          <p:nvPr/>
        </p:nvSpPr>
        <p:spPr>
          <a:xfrm>
            <a:off x="5344683" y="4521023"/>
            <a:ext cx="179882" cy="181919"/>
          </a:xfrm>
          <a:prstGeom prst="ellipse">
            <a:avLst/>
          </a:prstGeom>
          <a:solidFill>
            <a:srgbClr val="00B05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0" name="Estrella de 5 puntas 29"/>
          <p:cNvSpPr/>
          <p:nvPr/>
        </p:nvSpPr>
        <p:spPr>
          <a:xfrm>
            <a:off x="2528081" y="1538678"/>
            <a:ext cx="252000" cy="252000"/>
          </a:xfrm>
          <a:prstGeom prst="star5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1" name="Elipse 30"/>
          <p:cNvSpPr/>
          <p:nvPr/>
        </p:nvSpPr>
        <p:spPr>
          <a:xfrm>
            <a:off x="6829667" y="3069074"/>
            <a:ext cx="179882" cy="18191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2" name="Elipse 31"/>
          <p:cNvSpPr/>
          <p:nvPr/>
        </p:nvSpPr>
        <p:spPr>
          <a:xfrm>
            <a:off x="6832398" y="2587300"/>
            <a:ext cx="179882" cy="18191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3" name="Elipse 32"/>
          <p:cNvSpPr/>
          <p:nvPr/>
        </p:nvSpPr>
        <p:spPr>
          <a:xfrm>
            <a:off x="6832398" y="2105526"/>
            <a:ext cx="179882" cy="18191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6" name="Elipse 35"/>
          <p:cNvSpPr/>
          <p:nvPr/>
        </p:nvSpPr>
        <p:spPr>
          <a:xfrm>
            <a:off x="6829667" y="4521022"/>
            <a:ext cx="179882" cy="18191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7" name="Elipse 36"/>
          <p:cNvSpPr/>
          <p:nvPr/>
        </p:nvSpPr>
        <p:spPr>
          <a:xfrm>
            <a:off x="8204157" y="2084171"/>
            <a:ext cx="179882" cy="181919"/>
          </a:xfrm>
          <a:prstGeom prst="ellipse">
            <a:avLst/>
          </a:prstGeom>
          <a:solidFill>
            <a:srgbClr val="00B05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8" name="Elipse 37"/>
          <p:cNvSpPr/>
          <p:nvPr/>
        </p:nvSpPr>
        <p:spPr>
          <a:xfrm>
            <a:off x="8224710" y="3555750"/>
            <a:ext cx="179882" cy="181919"/>
          </a:xfrm>
          <a:prstGeom prst="ellipse">
            <a:avLst/>
          </a:prstGeom>
          <a:solidFill>
            <a:srgbClr val="00B05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0" name="Elipse 39"/>
          <p:cNvSpPr/>
          <p:nvPr/>
        </p:nvSpPr>
        <p:spPr>
          <a:xfrm>
            <a:off x="8243376" y="4063608"/>
            <a:ext cx="179882" cy="181919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1" name="Elipse 40"/>
          <p:cNvSpPr/>
          <p:nvPr/>
        </p:nvSpPr>
        <p:spPr>
          <a:xfrm>
            <a:off x="8225040" y="2564837"/>
            <a:ext cx="179882" cy="181919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2" name="Elipse 41"/>
          <p:cNvSpPr/>
          <p:nvPr/>
        </p:nvSpPr>
        <p:spPr>
          <a:xfrm>
            <a:off x="8224710" y="1642190"/>
            <a:ext cx="179882" cy="181919"/>
          </a:xfrm>
          <a:prstGeom prst="ellipse">
            <a:avLst/>
          </a:prstGeom>
          <a:solidFill>
            <a:srgbClr val="00B05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3" name="Elipse 42"/>
          <p:cNvSpPr/>
          <p:nvPr/>
        </p:nvSpPr>
        <p:spPr>
          <a:xfrm>
            <a:off x="8247665" y="3067481"/>
            <a:ext cx="179882" cy="181919"/>
          </a:xfrm>
          <a:prstGeom prst="ellipse">
            <a:avLst/>
          </a:prstGeom>
          <a:solidFill>
            <a:srgbClr val="00B05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4" name="Estrella de 5 puntas 43"/>
          <p:cNvSpPr/>
          <p:nvPr/>
        </p:nvSpPr>
        <p:spPr>
          <a:xfrm>
            <a:off x="3396573" y="2494756"/>
            <a:ext cx="252000" cy="252000"/>
          </a:xfrm>
          <a:prstGeom prst="star5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5" name="Elipse 44"/>
          <p:cNvSpPr/>
          <p:nvPr/>
        </p:nvSpPr>
        <p:spPr>
          <a:xfrm>
            <a:off x="8247665" y="4521022"/>
            <a:ext cx="179882" cy="18191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7" name="Elipse 46"/>
          <p:cNvSpPr/>
          <p:nvPr/>
        </p:nvSpPr>
        <p:spPr>
          <a:xfrm>
            <a:off x="6365915" y="5212441"/>
            <a:ext cx="179882" cy="18191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8" name="Elipse 47"/>
          <p:cNvSpPr/>
          <p:nvPr/>
        </p:nvSpPr>
        <p:spPr>
          <a:xfrm>
            <a:off x="9680703" y="3559179"/>
            <a:ext cx="179882" cy="18191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9" name="Elipse 48"/>
          <p:cNvSpPr/>
          <p:nvPr/>
        </p:nvSpPr>
        <p:spPr>
          <a:xfrm>
            <a:off x="9665663" y="3067482"/>
            <a:ext cx="179882" cy="181919"/>
          </a:xfrm>
          <a:prstGeom prst="ellipse">
            <a:avLst/>
          </a:prstGeom>
          <a:solidFill>
            <a:srgbClr val="00B05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0" name="Elipse 49"/>
          <p:cNvSpPr/>
          <p:nvPr/>
        </p:nvSpPr>
        <p:spPr>
          <a:xfrm>
            <a:off x="9680703" y="4023281"/>
            <a:ext cx="179882" cy="181919"/>
          </a:xfrm>
          <a:prstGeom prst="ellipse">
            <a:avLst/>
          </a:prstGeom>
          <a:solidFill>
            <a:srgbClr val="00B05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1" name="Elipse 50"/>
          <p:cNvSpPr/>
          <p:nvPr/>
        </p:nvSpPr>
        <p:spPr>
          <a:xfrm>
            <a:off x="6841508" y="4051752"/>
            <a:ext cx="179882" cy="181919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2" name="Elipse 51"/>
          <p:cNvSpPr/>
          <p:nvPr/>
        </p:nvSpPr>
        <p:spPr>
          <a:xfrm>
            <a:off x="9680703" y="1608758"/>
            <a:ext cx="179882" cy="18191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3" name="Elipse 52"/>
          <p:cNvSpPr/>
          <p:nvPr/>
        </p:nvSpPr>
        <p:spPr>
          <a:xfrm>
            <a:off x="9665663" y="4516089"/>
            <a:ext cx="179882" cy="181919"/>
          </a:xfrm>
          <a:prstGeom prst="ellipse">
            <a:avLst/>
          </a:prstGeom>
          <a:solidFill>
            <a:srgbClr val="00B05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4" name="Elipse 53"/>
          <p:cNvSpPr/>
          <p:nvPr/>
        </p:nvSpPr>
        <p:spPr>
          <a:xfrm>
            <a:off x="9665663" y="2558637"/>
            <a:ext cx="179882" cy="181919"/>
          </a:xfrm>
          <a:prstGeom prst="ellipse">
            <a:avLst/>
          </a:prstGeom>
          <a:solidFill>
            <a:srgbClr val="00B05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5" name="Elipse 54"/>
          <p:cNvSpPr/>
          <p:nvPr/>
        </p:nvSpPr>
        <p:spPr>
          <a:xfrm>
            <a:off x="9680703" y="2080751"/>
            <a:ext cx="179882" cy="18191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82345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3189" y="658163"/>
            <a:ext cx="8565622" cy="4718713"/>
          </a:xfrm>
          <a:prstGeom prst="rect">
            <a:avLst/>
          </a:prstGeom>
        </p:spPr>
      </p:pic>
      <p:sp>
        <p:nvSpPr>
          <p:cNvPr id="4" name="1 CuadroTexto"/>
          <p:cNvSpPr txBox="1"/>
          <p:nvPr/>
        </p:nvSpPr>
        <p:spPr>
          <a:xfrm>
            <a:off x="0" y="5934670"/>
            <a:ext cx="12192000" cy="923330"/>
          </a:xfrm>
          <a:prstGeom prst="rect">
            <a:avLst/>
          </a:prstGeom>
          <a:solidFill>
            <a:srgbClr val="BFBFBF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5400" dirty="0" smtClean="0">
                <a:solidFill>
                  <a:schemeClr val="bg1"/>
                </a:solidFill>
                <a:latin typeface="BadaBoom BB" panose="020B0603050302020204" pitchFamily="34" charset="0"/>
              </a:rPr>
              <a:t>ARQUITECTURA</a:t>
            </a:r>
            <a:endParaRPr lang="en-US" sz="5400" dirty="0">
              <a:solidFill>
                <a:schemeClr val="bg1"/>
              </a:solidFill>
              <a:latin typeface="BadaBoom BB" panose="020B06030503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9806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4480" y="230008"/>
            <a:ext cx="8665845" cy="6104117"/>
          </a:xfrm>
          <a:prstGeom prst="rect">
            <a:avLst/>
          </a:prstGeom>
        </p:spPr>
      </p:pic>
      <p:sp>
        <p:nvSpPr>
          <p:cNvPr id="3" name="1 CuadroTexto"/>
          <p:cNvSpPr txBox="1"/>
          <p:nvPr/>
        </p:nvSpPr>
        <p:spPr>
          <a:xfrm>
            <a:off x="0" y="5934670"/>
            <a:ext cx="12192000" cy="923330"/>
          </a:xfrm>
          <a:prstGeom prst="rect">
            <a:avLst/>
          </a:prstGeom>
          <a:solidFill>
            <a:srgbClr val="BFBFBF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5400" dirty="0" smtClean="0">
                <a:solidFill>
                  <a:schemeClr val="bg1"/>
                </a:solidFill>
                <a:latin typeface="BadaBoom BB" panose="020B0603050302020204" pitchFamily="34" charset="0"/>
              </a:rPr>
              <a:t>MODELADO BASE DATOS FRIGORÍFICO</a:t>
            </a:r>
            <a:endParaRPr lang="en-US" sz="5400" dirty="0">
              <a:solidFill>
                <a:schemeClr val="bg1"/>
              </a:solidFill>
              <a:latin typeface="BadaBoom BB" panose="020B06030503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2501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940" y="243840"/>
            <a:ext cx="11381779" cy="6399126"/>
          </a:xfrm>
          <a:prstGeom prst="rect">
            <a:avLst/>
          </a:prstGeom>
        </p:spPr>
      </p:pic>
      <p:sp>
        <p:nvSpPr>
          <p:cNvPr id="4" name="1 CuadroTexto"/>
          <p:cNvSpPr txBox="1"/>
          <p:nvPr/>
        </p:nvSpPr>
        <p:spPr>
          <a:xfrm>
            <a:off x="0" y="5934670"/>
            <a:ext cx="12192000" cy="923330"/>
          </a:xfrm>
          <a:prstGeom prst="rect">
            <a:avLst/>
          </a:prstGeom>
          <a:solidFill>
            <a:srgbClr val="BFBFBF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5400" dirty="0" smtClean="0">
                <a:solidFill>
                  <a:schemeClr val="bg1"/>
                </a:solidFill>
                <a:latin typeface="BadaBoom BB" panose="020B0603050302020204" pitchFamily="34" charset="0"/>
              </a:rPr>
              <a:t>#INTENCIONES</a:t>
            </a:r>
            <a:endParaRPr lang="en-US" sz="5400" dirty="0">
              <a:solidFill>
                <a:schemeClr val="bg1"/>
              </a:solidFill>
              <a:latin typeface="BadaBoom BB" panose="020B06030503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9983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" y="0"/>
            <a:ext cx="12085320" cy="6794675"/>
          </a:xfrm>
          <a:prstGeom prst="rect">
            <a:avLst/>
          </a:prstGeom>
        </p:spPr>
      </p:pic>
      <p:sp>
        <p:nvSpPr>
          <p:cNvPr id="3" name="1 CuadroTexto"/>
          <p:cNvSpPr txBox="1"/>
          <p:nvPr/>
        </p:nvSpPr>
        <p:spPr>
          <a:xfrm>
            <a:off x="0" y="5934670"/>
            <a:ext cx="12192000" cy="923330"/>
          </a:xfrm>
          <a:prstGeom prst="rect">
            <a:avLst/>
          </a:prstGeom>
          <a:solidFill>
            <a:srgbClr val="BFBFBF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5400" dirty="0" smtClean="0">
                <a:solidFill>
                  <a:schemeClr val="bg1"/>
                </a:solidFill>
                <a:latin typeface="BadaBoom BB" panose="020B0603050302020204" pitchFamily="34" charset="0"/>
              </a:rPr>
              <a:t>ENTRENAMIENTO DE INTENCIONES</a:t>
            </a:r>
            <a:endParaRPr lang="en-US" sz="5400" dirty="0">
              <a:solidFill>
                <a:schemeClr val="bg1"/>
              </a:solidFill>
              <a:latin typeface="BadaBoom BB" panose="020B06030503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8152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720" y="171009"/>
            <a:ext cx="11430000" cy="6426237"/>
          </a:xfrm>
          <a:prstGeom prst="rect">
            <a:avLst/>
          </a:prstGeom>
        </p:spPr>
      </p:pic>
      <p:sp>
        <p:nvSpPr>
          <p:cNvPr id="4" name="1 CuadroTexto"/>
          <p:cNvSpPr txBox="1"/>
          <p:nvPr/>
        </p:nvSpPr>
        <p:spPr>
          <a:xfrm>
            <a:off x="0" y="5934670"/>
            <a:ext cx="12192000" cy="923330"/>
          </a:xfrm>
          <a:prstGeom prst="rect">
            <a:avLst/>
          </a:prstGeom>
          <a:solidFill>
            <a:srgbClr val="BFBFBF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5400" dirty="0" smtClean="0">
                <a:solidFill>
                  <a:schemeClr val="bg1"/>
                </a:solidFill>
                <a:latin typeface="BadaBoom BB" panose="020B0603050302020204" pitchFamily="34" charset="0"/>
              </a:rPr>
              <a:t>@ENTIDADES</a:t>
            </a:r>
            <a:endParaRPr lang="en-US" sz="5400" dirty="0">
              <a:solidFill>
                <a:schemeClr val="bg1"/>
              </a:solidFill>
              <a:latin typeface="BadaBoom BB" panose="020B06030503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4210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6000" b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3"/>
          <p:cNvSpPr txBox="1"/>
          <p:nvPr/>
        </p:nvSpPr>
        <p:spPr>
          <a:xfrm>
            <a:off x="0" y="0"/>
            <a:ext cx="12192000" cy="1569660"/>
          </a:xfrm>
          <a:prstGeom prst="rect">
            <a:avLst/>
          </a:prstGeom>
          <a:solidFill>
            <a:srgbClr val="FFFFFF">
              <a:alpha val="74902"/>
            </a:srgbClr>
          </a:solidFill>
        </p:spPr>
        <p:txBody>
          <a:bodyPr wrap="square" rtlCol="0">
            <a:spAutoFit/>
          </a:bodyPr>
          <a:lstStyle/>
          <a:p>
            <a:pPr algn="l"/>
            <a:r>
              <a:rPr lang="es-ES" sz="3200" b="1" dirty="0" smtClean="0">
                <a:solidFill>
                  <a:schemeClr val="tx1"/>
                </a:solidFill>
              </a:rPr>
              <a:t>LA NUEVA GENERACIÓN DE FRIGORÍFICOS: </a:t>
            </a:r>
            <a:r>
              <a:rPr lang="es-ES" sz="3200" dirty="0" smtClean="0">
                <a:solidFill>
                  <a:schemeClr val="tx1"/>
                </a:solidFill>
              </a:rPr>
              <a:t>MICROSOFT Y LIEBHERR</a:t>
            </a:r>
            <a:r>
              <a:rPr lang="es-ES" sz="3200" i="1" dirty="0" smtClean="0">
                <a:solidFill>
                  <a:schemeClr val="tx1"/>
                </a:solidFill>
              </a:rPr>
              <a:t> COLABORAN PARA CREAR “SMARTDEVICEBOX”, CON TECNOLOGÍA DE RECONOCIMIENTO DE IMÁGENES</a:t>
            </a:r>
            <a:endParaRPr lang="es-ES"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9125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4" name="1 CuadroTexto"/>
          <p:cNvSpPr txBox="1"/>
          <p:nvPr/>
        </p:nvSpPr>
        <p:spPr>
          <a:xfrm>
            <a:off x="0" y="5934670"/>
            <a:ext cx="12192000" cy="923330"/>
          </a:xfrm>
          <a:prstGeom prst="rect">
            <a:avLst/>
          </a:prstGeom>
          <a:solidFill>
            <a:srgbClr val="BFBFBF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5400" dirty="0" smtClean="0">
                <a:solidFill>
                  <a:schemeClr val="bg1"/>
                </a:solidFill>
                <a:latin typeface="BadaBoom BB" panose="020B0603050302020204" pitchFamily="34" charset="0"/>
              </a:rPr>
              <a:t>ENTRENAMIENTO DE ENTIDADES</a:t>
            </a:r>
            <a:endParaRPr lang="en-US" sz="5400" dirty="0">
              <a:solidFill>
                <a:schemeClr val="bg1"/>
              </a:solidFill>
              <a:latin typeface="BadaBoom BB" panose="020B06030503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8054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867" y="0"/>
            <a:ext cx="11645248" cy="6728987"/>
          </a:xfrm>
          <a:prstGeom prst="rect">
            <a:avLst/>
          </a:prstGeom>
        </p:spPr>
      </p:pic>
      <p:sp>
        <p:nvSpPr>
          <p:cNvPr id="3" name="1 CuadroTexto"/>
          <p:cNvSpPr txBox="1"/>
          <p:nvPr/>
        </p:nvSpPr>
        <p:spPr>
          <a:xfrm>
            <a:off x="0" y="5934670"/>
            <a:ext cx="12192000" cy="923330"/>
          </a:xfrm>
          <a:prstGeom prst="rect">
            <a:avLst/>
          </a:prstGeom>
          <a:solidFill>
            <a:srgbClr val="BFBFBF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5400" dirty="0" smtClean="0">
                <a:solidFill>
                  <a:schemeClr val="bg1"/>
                </a:solidFill>
                <a:latin typeface="BadaBoom BB" panose="020B0603050302020204" pitchFamily="34" charset="0"/>
              </a:rPr>
              <a:t>DEFINICIÓN FLUJO CONVERSACIÓN</a:t>
            </a:r>
            <a:endParaRPr lang="en-US" sz="5400" dirty="0">
              <a:solidFill>
                <a:schemeClr val="bg1"/>
              </a:solidFill>
              <a:latin typeface="BadaBoom BB" panose="020B06030503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7188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736" y="0"/>
            <a:ext cx="11238527" cy="6318586"/>
          </a:xfrm>
          <a:prstGeom prst="rect">
            <a:avLst/>
          </a:prstGeom>
        </p:spPr>
      </p:pic>
      <p:sp>
        <p:nvSpPr>
          <p:cNvPr id="3" name="1 CuadroTexto"/>
          <p:cNvSpPr txBox="1"/>
          <p:nvPr/>
        </p:nvSpPr>
        <p:spPr>
          <a:xfrm>
            <a:off x="0" y="5934670"/>
            <a:ext cx="12192000" cy="923330"/>
          </a:xfrm>
          <a:prstGeom prst="rect">
            <a:avLst/>
          </a:prstGeom>
          <a:solidFill>
            <a:srgbClr val="BFBFBF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5400" dirty="0" smtClean="0">
                <a:solidFill>
                  <a:schemeClr val="bg1"/>
                </a:solidFill>
                <a:latin typeface="BadaBoom BB" panose="020B0603050302020204" pitchFamily="34" charset="0"/>
              </a:rPr>
              <a:t>IMPLEMENTACIÓN DEL FLUJO</a:t>
            </a:r>
            <a:endParaRPr lang="en-US" sz="5400" dirty="0">
              <a:solidFill>
                <a:schemeClr val="bg1"/>
              </a:solidFill>
              <a:latin typeface="BadaBoom BB" panose="020B06030503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7286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1 CuadroTexto"/>
          <p:cNvSpPr txBox="1"/>
          <p:nvPr/>
        </p:nvSpPr>
        <p:spPr>
          <a:xfrm>
            <a:off x="0" y="5934670"/>
            <a:ext cx="12192000" cy="923330"/>
          </a:xfrm>
          <a:prstGeom prst="rect">
            <a:avLst/>
          </a:prstGeom>
          <a:solidFill>
            <a:srgbClr val="BFBFBF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5400" dirty="0" smtClean="0">
                <a:solidFill>
                  <a:schemeClr val="bg1"/>
                </a:solidFill>
                <a:latin typeface="BadaBoom BB" panose="020B0603050302020204" pitchFamily="34" charset="0"/>
              </a:rPr>
              <a:t>APLICACIÓN ORQUESTADORA</a:t>
            </a:r>
            <a:endParaRPr lang="en-US" sz="5400" dirty="0">
              <a:solidFill>
                <a:schemeClr val="bg1"/>
              </a:solidFill>
              <a:latin typeface="BadaBoom BB" panose="020B0603050302020204" pitchFamily="34" charset="0"/>
            </a:endParaRP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8653" y="799460"/>
            <a:ext cx="3373604" cy="978911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402" y="2047164"/>
            <a:ext cx="9081734" cy="3301127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120026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1000"/>
            <a:lum/>
          </a:blip>
          <a:srcRect/>
          <a:stretch>
            <a:fillRect l="-11000" r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CuadroTexto"/>
          <p:cNvSpPr txBox="1"/>
          <p:nvPr/>
        </p:nvSpPr>
        <p:spPr>
          <a:xfrm>
            <a:off x="0" y="5934670"/>
            <a:ext cx="12192000" cy="923330"/>
          </a:xfrm>
          <a:prstGeom prst="rect">
            <a:avLst/>
          </a:prstGeom>
          <a:solidFill>
            <a:srgbClr val="BFBFBF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5400" dirty="0" smtClean="0">
                <a:solidFill>
                  <a:schemeClr val="bg1"/>
                </a:solidFill>
                <a:latin typeface="BadaBoom BB" panose="020B0603050302020204" pitchFamily="34" charset="0"/>
              </a:rPr>
              <a:t>DIFICULTADES</a:t>
            </a:r>
            <a:endParaRPr lang="en-US" sz="5400" dirty="0">
              <a:solidFill>
                <a:schemeClr val="bg1"/>
              </a:solidFill>
              <a:latin typeface="BadaBoom BB" panose="020B06030503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9267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lipse 6"/>
          <p:cNvSpPr/>
          <p:nvPr/>
        </p:nvSpPr>
        <p:spPr>
          <a:xfrm>
            <a:off x="4359967" y="1559821"/>
            <a:ext cx="3432747" cy="3314963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5847" y="2454264"/>
            <a:ext cx="2573859" cy="1362631"/>
          </a:xfrm>
          <a:prstGeom prst="rect">
            <a:avLst/>
          </a:prstGeom>
        </p:spPr>
      </p:pic>
      <p:sp>
        <p:nvSpPr>
          <p:cNvPr id="8" name="Elipse 7"/>
          <p:cNvSpPr/>
          <p:nvPr/>
        </p:nvSpPr>
        <p:spPr>
          <a:xfrm>
            <a:off x="8291941" y="1486119"/>
            <a:ext cx="3432747" cy="3314963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0" r="7109"/>
          <a:stretch/>
        </p:blipFill>
        <p:spPr>
          <a:xfrm>
            <a:off x="9221330" y="2140522"/>
            <a:ext cx="1573967" cy="1676373"/>
          </a:xfrm>
          <a:prstGeom prst="rect">
            <a:avLst/>
          </a:prstGeom>
        </p:spPr>
      </p:pic>
      <p:sp>
        <p:nvSpPr>
          <p:cNvPr id="9" name="Elipse 8"/>
          <p:cNvSpPr/>
          <p:nvPr/>
        </p:nvSpPr>
        <p:spPr>
          <a:xfrm>
            <a:off x="462525" y="1452016"/>
            <a:ext cx="3432747" cy="3314963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484" y="2300001"/>
            <a:ext cx="2714828" cy="1357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294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4320" y="1380934"/>
            <a:ext cx="3886200" cy="3691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282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CuadroTexto"/>
          <p:cNvSpPr txBox="1"/>
          <p:nvPr/>
        </p:nvSpPr>
        <p:spPr>
          <a:xfrm>
            <a:off x="0" y="5934670"/>
            <a:ext cx="12192000" cy="923330"/>
          </a:xfrm>
          <a:prstGeom prst="rect">
            <a:avLst/>
          </a:prstGeom>
          <a:solidFill>
            <a:srgbClr val="BFBFBF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5400" dirty="0" smtClean="0">
                <a:solidFill>
                  <a:schemeClr val="bg1"/>
                </a:solidFill>
                <a:latin typeface="BadaBoom BB" panose="020B0603050302020204" pitchFamily="34" charset="0"/>
              </a:rPr>
              <a:t>CONCLUSIONES</a:t>
            </a:r>
            <a:endParaRPr lang="en-US" sz="5400" dirty="0">
              <a:solidFill>
                <a:schemeClr val="bg1"/>
              </a:solidFill>
              <a:latin typeface="BadaBoom BB" panose="020B06030503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2594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3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redondeado 2"/>
          <p:cNvSpPr/>
          <p:nvPr/>
        </p:nvSpPr>
        <p:spPr>
          <a:xfrm>
            <a:off x="1007625" y="137541"/>
            <a:ext cx="4766554" cy="2840477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Rectángulo redondeado 4"/>
          <p:cNvSpPr/>
          <p:nvPr/>
        </p:nvSpPr>
        <p:spPr>
          <a:xfrm>
            <a:off x="6494024" y="137540"/>
            <a:ext cx="4821678" cy="2840477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Rectángulo redondeado 5"/>
          <p:cNvSpPr/>
          <p:nvPr/>
        </p:nvSpPr>
        <p:spPr>
          <a:xfrm>
            <a:off x="1007626" y="3094226"/>
            <a:ext cx="4766553" cy="2778869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Rectángulo redondeado 6"/>
          <p:cNvSpPr/>
          <p:nvPr/>
        </p:nvSpPr>
        <p:spPr>
          <a:xfrm>
            <a:off x="6494024" y="3094226"/>
            <a:ext cx="4818756" cy="2778869"/>
          </a:xfrm>
          <a:prstGeom prst="roundRect">
            <a:avLst/>
          </a:prstGeom>
          <a:solidFill>
            <a:srgbClr val="F4AC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Rectángulo 7"/>
          <p:cNvSpPr/>
          <p:nvPr/>
        </p:nvSpPr>
        <p:spPr>
          <a:xfrm>
            <a:off x="2245296" y="0"/>
            <a:ext cx="273813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800"/>
              </a:spcBef>
            </a:pPr>
            <a:r>
              <a:rPr lang="es-ES" sz="5400" b="1" dirty="0" smtClean="0"/>
              <a:t>F</a:t>
            </a:r>
            <a:r>
              <a:rPr lang="es-ES" sz="3200" b="1" dirty="0" smtClean="0"/>
              <a:t>ortalezas</a:t>
            </a:r>
          </a:p>
        </p:txBody>
      </p:sp>
      <p:sp>
        <p:nvSpPr>
          <p:cNvPr id="9" name="Rectángulo 8"/>
          <p:cNvSpPr/>
          <p:nvPr/>
        </p:nvSpPr>
        <p:spPr>
          <a:xfrm>
            <a:off x="1914554" y="2997794"/>
            <a:ext cx="306887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800"/>
              </a:spcBef>
            </a:pPr>
            <a:r>
              <a:rPr lang="es-ES" sz="5400" b="1" dirty="0" smtClean="0"/>
              <a:t>O</a:t>
            </a:r>
            <a:r>
              <a:rPr lang="es-ES" sz="3200" b="1" dirty="0" smtClean="0"/>
              <a:t>portunidades</a:t>
            </a:r>
          </a:p>
        </p:txBody>
      </p:sp>
      <p:sp>
        <p:nvSpPr>
          <p:cNvPr id="10" name="Rectángulo 9"/>
          <p:cNvSpPr/>
          <p:nvPr/>
        </p:nvSpPr>
        <p:spPr>
          <a:xfrm>
            <a:off x="7785471" y="21114"/>
            <a:ext cx="273813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800"/>
              </a:spcBef>
            </a:pPr>
            <a:r>
              <a:rPr lang="es-ES" sz="5400" b="1" dirty="0" smtClean="0"/>
              <a:t>D</a:t>
            </a:r>
            <a:r>
              <a:rPr lang="es-ES" sz="3200" b="1" dirty="0" smtClean="0"/>
              <a:t>ebilidades</a:t>
            </a:r>
          </a:p>
        </p:txBody>
      </p:sp>
      <p:sp>
        <p:nvSpPr>
          <p:cNvPr id="11" name="Rectángulo 10"/>
          <p:cNvSpPr/>
          <p:nvPr/>
        </p:nvSpPr>
        <p:spPr>
          <a:xfrm>
            <a:off x="7894930" y="3021669"/>
            <a:ext cx="273813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800"/>
              </a:spcBef>
            </a:pPr>
            <a:r>
              <a:rPr lang="es-ES" sz="5400" b="1" dirty="0" smtClean="0"/>
              <a:t>A</a:t>
            </a:r>
            <a:r>
              <a:rPr lang="es-ES" sz="3200" b="1" dirty="0" smtClean="0"/>
              <a:t>menazas</a:t>
            </a:r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9648" y="4887358"/>
            <a:ext cx="946827" cy="946827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5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146" y="1838081"/>
            <a:ext cx="1324410" cy="1324410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6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4257" y="1838081"/>
            <a:ext cx="1158690" cy="964066"/>
          </a:xfrm>
          <a:prstGeom prst="rect">
            <a:avLst/>
          </a:prstGeom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7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5074" y="4610919"/>
            <a:ext cx="1223266" cy="1223266"/>
          </a:xfrm>
          <a:prstGeom prst="rect">
            <a:avLst/>
          </a:prstGeom>
        </p:spPr>
      </p:pic>
      <p:sp>
        <p:nvSpPr>
          <p:cNvPr id="21" name="Doble onda 20"/>
          <p:cNvSpPr/>
          <p:nvPr/>
        </p:nvSpPr>
        <p:spPr>
          <a:xfrm>
            <a:off x="10159648" y="4952204"/>
            <a:ext cx="791026" cy="272374"/>
          </a:xfrm>
          <a:prstGeom prst="doubleWave">
            <a:avLst>
              <a:gd name="adj1" fmla="val 10372"/>
              <a:gd name="adj2" fmla="val -10000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Rectángulo 16"/>
          <p:cNvSpPr/>
          <p:nvPr/>
        </p:nvSpPr>
        <p:spPr>
          <a:xfrm>
            <a:off x="1007625" y="1039538"/>
            <a:ext cx="4766554" cy="22621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 smtClean="0">
                <a:solidFill>
                  <a:schemeClr val="bg1"/>
                </a:solidFill>
              </a:rPr>
              <a:t>Escalabilidad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 smtClean="0">
                <a:solidFill>
                  <a:schemeClr val="bg1"/>
                </a:solidFill>
              </a:rPr>
              <a:t>Disponibilidad (24x7)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 smtClean="0">
                <a:solidFill>
                  <a:schemeClr val="bg1"/>
                </a:solidFill>
              </a:rPr>
              <a:t>Accesibilidad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 smtClean="0">
                <a:solidFill>
                  <a:schemeClr val="bg1"/>
                </a:solidFill>
              </a:rPr>
              <a:t>Comunicaciones personalizadas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 err="1" smtClean="0">
                <a:solidFill>
                  <a:schemeClr val="bg1"/>
                </a:solidFill>
              </a:rPr>
              <a:t>Multi</a:t>
            </a:r>
            <a:r>
              <a:rPr lang="es-ES" b="1" dirty="0" smtClean="0">
                <a:solidFill>
                  <a:schemeClr val="bg1"/>
                </a:solidFill>
              </a:rPr>
              <a:t>-idioma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 smtClean="0">
                <a:solidFill>
                  <a:schemeClr val="bg1"/>
                </a:solidFill>
              </a:rPr>
              <a:t>Respuestas más acertadas</a:t>
            </a:r>
          </a:p>
          <a:p>
            <a:pPr>
              <a:spcBef>
                <a:spcPts val="1800"/>
              </a:spcBef>
            </a:pPr>
            <a:endParaRPr lang="es-ES" b="1" dirty="0"/>
          </a:p>
        </p:txBody>
      </p:sp>
      <p:sp>
        <p:nvSpPr>
          <p:cNvPr id="18" name="Rectángulo 17"/>
          <p:cNvSpPr/>
          <p:nvPr/>
        </p:nvSpPr>
        <p:spPr>
          <a:xfrm>
            <a:off x="6600401" y="1200546"/>
            <a:ext cx="476655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 smtClean="0">
                <a:solidFill>
                  <a:schemeClr val="bg1"/>
                </a:solidFill>
              </a:rPr>
              <a:t>Reputación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 smtClean="0">
                <a:solidFill>
                  <a:schemeClr val="bg1"/>
                </a:solidFill>
              </a:rPr>
              <a:t>Desconfianza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 smtClean="0">
                <a:solidFill>
                  <a:schemeClr val="bg1"/>
                </a:solidFill>
              </a:rPr>
              <a:t>Deshumanización</a:t>
            </a:r>
          </a:p>
        </p:txBody>
      </p:sp>
      <p:sp>
        <p:nvSpPr>
          <p:cNvPr id="20" name="Rectángulo 19"/>
          <p:cNvSpPr/>
          <p:nvPr/>
        </p:nvSpPr>
        <p:spPr>
          <a:xfrm>
            <a:off x="1039706" y="3994368"/>
            <a:ext cx="4766554" cy="19851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 smtClean="0">
                <a:solidFill>
                  <a:schemeClr val="bg1"/>
                </a:solidFill>
              </a:rPr>
              <a:t>Casos de éxito (atención al cliente)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 smtClean="0">
                <a:solidFill>
                  <a:schemeClr val="bg1"/>
                </a:solidFill>
              </a:rPr>
              <a:t>Popularidad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 smtClean="0">
                <a:solidFill>
                  <a:schemeClr val="bg1"/>
                </a:solidFill>
              </a:rPr>
              <a:t>Avances tecnológicos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 smtClean="0">
                <a:solidFill>
                  <a:schemeClr val="bg1"/>
                </a:solidFill>
              </a:rPr>
              <a:t>Normalización interacción </a:t>
            </a:r>
            <a:r>
              <a:rPr lang="es-ES" b="1" dirty="0" smtClean="0">
                <a:solidFill>
                  <a:schemeClr val="bg1"/>
                </a:solidFill>
              </a:rPr>
              <a:t>humano - máquinas</a:t>
            </a:r>
            <a:endParaRPr lang="es-ES" b="1" dirty="0" smtClean="0">
              <a:solidFill>
                <a:schemeClr val="bg1"/>
              </a:solidFill>
            </a:endParaRPr>
          </a:p>
          <a:p>
            <a:pPr>
              <a:spcBef>
                <a:spcPts val="1800"/>
              </a:spcBef>
            </a:pPr>
            <a:endParaRPr lang="es-ES" b="1" dirty="0"/>
          </a:p>
        </p:txBody>
      </p:sp>
      <p:sp>
        <p:nvSpPr>
          <p:cNvPr id="22" name="Rectángulo 21"/>
          <p:cNvSpPr/>
          <p:nvPr/>
        </p:nvSpPr>
        <p:spPr>
          <a:xfrm>
            <a:off x="6546226" y="3994368"/>
            <a:ext cx="4766554" cy="1708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 smtClean="0">
                <a:solidFill>
                  <a:schemeClr val="bg1"/>
                </a:solidFill>
              </a:rPr>
              <a:t>Expectativas del usuario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 smtClean="0">
                <a:solidFill>
                  <a:schemeClr val="bg1"/>
                </a:solidFill>
              </a:rPr>
              <a:t>Disponibilidad de datos de calidad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 smtClean="0">
                <a:solidFill>
                  <a:schemeClr val="bg1"/>
                </a:solidFill>
              </a:rPr>
              <a:t>Falta de utilidad para el usuario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b="1" dirty="0" smtClean="0">
              <a:solidFill>
                <a:schemeClr val="bg1"/>
              </a:solidFill>
            </a:endParaRPr>
          </a:p>
          <a:p>
            <a:pPr>
              <a:spcBef>
                <a:spcPts val="1800"/>
              </a:spcBef>
            </a:pPr>
            <a:endParaRPr lang="es-ES" b="1" dirty="0"/>
          </a:p>
        </p:txBody>
      </p:sp>
      <p:sp>
        <p:nvSpPr>
          <p:cNvPr id="23" name="1 CuadroTexto"/>
          <p:cNvSpPr txBox="1"/>
          <p:nvPr/>
        </p:nvSpPr>
        <p:spPr>
          <a:xfrm>
            <a:off x="0" y="5934670"/>
            <a:ext cx="12192000" cy="923330"/>
          </a:xfrm>
          <a:prstGeom prst="rect">
            <a:avLst/>
          </a:prstGeom>
          <a:solidFill>
            <a:srgbClr val="BFBFBF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5400" dirty="0" smtClean="0">
                <a:solidFill>
                  <a:schemeClr val="bg1"/>
                </a:solidFill>
                <a:latin typeface="BadaBoom BB" panose="020B0603050302020204" pitchFamily="34" charset="0"/>
              </a:rPr>
              <a:t>CHATBOTS</a:t>
            </a:r>
            <a:endParaRPr lang="en-US" sz="5400" dirty="0">
              <a:solidFill>
                <a:schemeClr val="bg1"/>
              </a:solidFill>
              <a:latin typeface="BadaBoom BB" panose="020B06030503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545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84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ángulo 19"/>
          <p:cNvSpPr/>
          <p:nvPr/>
        </p:nvSpPr>
        <p:spPr>
          <a:xfrm>
            <a:off x="1157044" y="2425969"/>
            <a:ext cx="4875380" cy="44781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800"/>
              </a:spcBef>
            </a:pPr>
            <a:r>
              <a:rPr lang="es-ES" b="1" dirty="0" smtClean="0">
                <a:solidFill>
                  <a:schemeClr val="bg1"/>
                </a:solidFill>
                <a:latin typeface="Yu Mincho Demibold" panose="02020600000000000000" pitchFamily="18" charset="-128"/>
                <a:ea typeface="Yu Mincho Demibold" panose="02020600000000000000" pitchFamily="18" charset="-128"/>
              </a:rPr>
              <a:t>Se entrena, no se programa</a:t>
            </a:r>
          </a:p>
          <a:p>
            <a:pPr>
              <a:spcBef>
                <a:spcPts val="1800"/>
              </a:spcBef>
            </a:pPr>
            <a:r>
              <a:rPr lang="es-ES" b="1" dirty="0" smtClean="0">
                <a:solidFill>
                  <a:schemeClr val="bg1"/>
                </a:solidFill>
                <a:latin typeface="Yu Mincho Demibold" panose="02020600000000000000" pitchFamily="18" charset="-128"/>
                <a:ea typeface="Yu Mincho Demibold" panose="02020600000000000000" pitchFamily="18" charset="-128"/>
              </a:rPr>
              <a:t>Curva de aprendizaje</a:t>
            </a:r>
          </a:p>
          <a:p>
            <a:pPr>
              <a:spcBef>
                <a:spcPts val="1800"/>
              </a:spcBef>
            </a:pPr>
            <a:r>
              <a:rPr lang="es-ES" b="1" dirty="0" smtClean="0">
                <a:solidFill>
                  <a:schemeClr val="bg1"/>
                </a:solidFill>
                <a:latin typeface="Yu Mincho Demibold" panose="02020600000000000000" pitchFamily="18" charset="-128"/>
                <a:ea typeface="Yu Mincho Demibold" panose="02020600000000000000" pitchFamily="18" charset="-128"/>
              </a:rPr>
              <a:t>Comunidad usuarios</a:t>
            </a:r>
          </a:p>
          <a:p>
            <a:pPr>
              <a:spcBef>
                <a:spcPts val="1800"/>
              </a:spcBef>
            </a:pPr>
            <a:r>
              <a:rPr lang="es-ES" b="1" dirty="0" smtClean="0">
                <a:solidFill>
                  <a:schemeClr val="bg1"/>
                </a:solidFill>
                <a:latin typeface="Yu Mincho Demibold" panose="02020600000000000000" pitchFamily="18" charset="-128"/>
                <a:ea typeface="Yu Mincho Demibold" panose="02020600000000000000" pitchFamily="18" charset="-128"/>
              </a:rPr>
              <a:t>Documentación, material y código libre</a:t>
            </a:r>
          </a:p>
          <a:p>
            <a:pPr>
              <a:spcBef>
                <a:spcPts val="1800"/>
              </a:spcBef>
            </a:pPr>
            <a:r>
              <a:rPr lang="es-ES" b="1" dirty="0" smtClean="0">
                <a:solidFill>
                  <a:schemeClr val="bg1"/>
                </a:solidFill>
                <a:latin typeface="Yu Mincho Demibold" panose="02020600000000000000" pitchFamily="18" charset="-128"/>
                <a:ea typeface="Yu Mincho Demibold" panose="02020600000000000000" pitchFamily="18" charset="-128"/>
              </a:rPr>
              <a:t>Funcionalidades listas para ser utilizadas</a:t>
            </a:r>
          </a:p>
          <a:p>
            <a:pPr>
              <a:spcBef>
                <a:spcPts val="1800"/>
              </a:spcBef>
            </a:pPr>
            <a:r>
              <a:rPr lang="es-ES" b="1" dirty="0" smtClean="0">
                <a:solidFill>
                  <a:schemeClr val="bg1"/>
                </a:solidFill>
                <a:latin typeface="Yu Mincho Demibold" panose="02020600000000000000" pitchFamily="18" charset="-128"/>
                <a:ea typeface="Yu Mincho Demibold" panose="02020600000000000000" pitchFamily="18" charset="-128"/>
              </a:rPr>
              <a:t>Acceso funcionalidad mediante </a:t>
            </a:r>
            <a:r>
              <a:rPr lang="es-ES" b="1" dirty="0" err="1" smtClean="0">
                <a:solidFill>
                  <a:schemeClr val="bg1"/>
                </a:solidFill>
                <a:latin typeface="Yu Mincho Demibold" panose="02020600000000000000" pitchFamily="18" charset="-128"/>
                <a:ea typeface="Yu Mincho Demibold" panose="02020600000000000000" pitchFamily="18" charset="-128"/>
              </a:rPr>
              <a:t>APIs</a:t>
            </a:r>
            <a:endParaRPr lang="es-ES" b="1" dirty="0" smtClean="0">
              <a:solidFill>
                <a:schemeClr val="bg1"/>
              </a:solidFill>
              <a:latin typeface="Yu Mincho Demibold" panose="02020600000000000000" pitchFamily="18" charset="-128"/>
              <a:ea typeface="Yu Mincho Demibold" panose="02020600000000000000" pitchFamily="18" charset="-128"/>
            </a:endParaRPr>
          </a:p>
          <a:p>
            <a:pPr>
              <a:spcBef>
                <a:spcPts val="1800"/>
              </a:spcBef>
            </a:pPr>
            <a:r>
              <a:rPr lang="es-ES" b="1" dirty="0" smtClean="0">
                <a:solidFill>
                  <a:schemeClr val="bg1"/>
                </a:solidFill>
                <a:latin typeface="Yu Mincho Demibold" panose="02020600000000000000" pitchFamily="18" charset="-128"/>
                <a:ea typeface="Yu Mincho Demibold" panose="02020600000000000000" pitchFamily="18" charset="-128"/>
              </a:rPr>
              <a:t>Actualizaciones y mejoras continuas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b="1" dirty="0" smtClean="0">
              <a:solidFill>
                <a:schemeClr val="bg1"/>
              </a:solidFill>
              <a:latin typeface="Yu Mincho Demibold" panose="02020600000000000000" pitchFamily="18" charset="-128"/>
              <a:ea typeface="Yu Mincho Demibold" panose="02020600000000000000" pitchFamily="18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b="1" dirty="0" smtClean="0">
              <a:solidFill>
                <a:schemeClr val="bg1"/>
              </a:solidFill>
              <a:latin typeface="Yu Mincho Demibold" panose="02020600000000000000" pitchFamily="18" charset="-128"/>
              <a:ea typeface="Yu Mincho Demibold" panose="02020600000000000000" pitchFamily="18" charset="-128"/>
            </a:endParaRPr>
          </a:p>
          <a:p>
            <a:pPr>
              <a:spcBef>
                <a:spcPts val="1800"/>
              </a:spcBef>
            </a:pPr>
            <a:endParaRPr lang="es-ES" b="1" dirty="0">
              <a:latin typeface="Yu Mincho Demibold" panose="02020600000000000000" pitchFamily="18" charset="-128"/>
              <a:ea typeface="Yu Mincho Demibold" panose="02020600000000000000" pitchFamily="18" charset="-128"/>
            </a:endParaRPr>
          </a:p>
        </p:txBody>
      </p:sp>
      <p:sp>
        <p:nvSpPr>
          <p:cNvPr id="22" name="Rectángulo 21"/>
          <p:cNvSpPr/>
          <p:nvPr/>
        </p:nvSpPr>
        <p:spPr>
          <a:xfrm>
            <a:off x="7161164" y="3017363"/>
            <a:ext cx="4325012" cy="29546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800"/>
              </a:spcBef>
            </a:pPr>
            <a:r>
              <a:rPr lang="es-ES" b="1" dirty="0">
                <a:solidFill>
                  <a:schemeClr val="bg1"/>
                </a:solidFill>
                <a:latin typeface="Yu Mincho Demibold" panose="02020600000000000000" pitchFamily="18" charset="-128"/>
                <a:ea typeface="Yu Mincho Demibold" panose="02020600000000000000" pitchFamily="18" charset="-128"/>
              </a:rPr>
              <a:t>Interfaz gráfica flujo de diálogo</a:t>
            </a:r>
          </a:p>
          <a:p>
            <a:pPr>
              <a:spcBef>
                <a:spcPts val="1800"/>
              </a:spcBef>
            </a:pPr>
            <a:r>
              <a:rPr lang="es-ES" b="1" dirty="0">
                <a:solidFill>
                  <a:schemeClr val="bg1"/>
                </a:solidFill>
                <a:latin typeface="Yu Mincho Demibold" panose="02020600000000000000" pitchFamily="18" charset="-128"/>
                <a:ea typeface="Yu Mincho Demibold" panose="02020600000000000000" pitchFamily="18" charset="-128"/>
              </a:rPr>
              <a:t>Slot opcionales</a:t>
            </a:r>
          </a:p>
          <a:p>
            <a:pPr>
              <a:spcBef>
                <a:spcPts val="1800"/>
              </a:spcBef>
            </a:pPr>
            <a:r>
              <a:rPr lang="es-ES" b="1" dirty="0">
                <a:solidFill>
                  <a:schemeClr val="bg1"/>
                </a:solidFill>
                <a:latin typeface="Yu Mincho Demibold" panose="02020600000000000000" pitchFamily="18" charset="-128"/>
                <a:ea typeface="Yu Mincho Demibold" panose="02020600000000000000" pitchFamily="18" charset="-128"/>
              </a:rPr>
              <a:t>Limitaciones en </a:t>
            </a:r>
            <a:r>
              <a:rPr lang="es-ES" b="1" dirty="0" err="1">
                <a:solidFill>
                  <a:schemeClr val="bg1"/>
                </a:solidFill>
                <a:latin typeface="Yu Mincho Demibold" panose="02020600000000000000" pitchFamily="18" charset="-128"/>
                <a:ea typeface="Yu Mincho Demibold" panose="02020600000000000000" pitchFamily="18" charset="-128"/>
              </a:rPr>
              <a:t>handlers</a:t>
            </a:r>
            <a:r>
              <a:rPr lang="es-ES" b="1" dirty="0">
                <a:solidFill>
                  <a:schemeClr val="bg1"/>
                </a:solidFill>
                <a:latin typeface="Yu Mincho Demibold" panose="02020600000000000000" pitchFamily="18" charset="-128"/>
                <a:ea typeface="Yu Mincho Demibold" panose="02020600000000000000" pitchFamily="18" charset="-128"/>
              </a:rPr>
              <a:t> </a:t>
            </a:r>
            <a:endParaRPr lang="es-ES" b="1" dirty="0" smtClean="0">
              <a:solidFill>
                <a:schemeClr val="bg1"/>
              </a:solidFill>
              <a:latin typeface="Yu Mincho Demibold" panose="02020600000000000000" pitchFamily="18" charset="-128"/>
              <a:ea typeface="Yu Mincho Demibold" panose="02020600000000000000" pitchFamily="18" charset="-128"/>
            </a:endParaRPr>
          </a:p>
          <a:p>
            <a:pPr>
              <a:spcBef>
                <a:spcPts val="1800"/>
              </a:spcBef>
            </a:pPr>
            <a:r>
              <a:rPr lang="es-ES" b="1" dirty="0" smtClean="0">
                <a:solidFill>
                  <a:schemeClr val="bg1"/>
                </a:solidFill>
                <a:latin typeface="Yu Mincho Demibold" panose="02020600000000000000" pitchFamily="18" charset="-128"/>
                <a:ea typeface="Yu Mincho Demibold" panose="02020600000000000000" pitchFamily="18" charset="-128"/>
              </a:rPr>
              <a:t>Precio </a:t>
            </a:r>
            <a:r>
              <a:rPr lang="es-ES" b="1" dirty="0">
                <a:solidFill>
                  <a:schemeClr val="bg1"/>
                </a:solidFill>
                <a:latin typeface="Yu Mincho Demibold" panose="02020600000000000000" pitchFamily="18" charset="-128"/>
                <a:ea typeface="Yu Mincho Demibold" panose="02020600000000000000" pitchFamily="18" charset="-128"/>
              </a:rPr>
              <a:t>elevado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b="1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b="1" dirty="0" smtClean="0">
              <a:solidFill>
                <a:schemeClr val="bg1"/>
              </a:solidFill>
            </a:endParaRPr>
          </a:p>
          <a:p>
            <a:pPr>
              <a:spcBef>
                <a:spcPts val="1800"/>
              </a:spcBef>
            </a:pPr>
            <a:endParaRPr lang="es-ES" b="1" dirty="0"/>
          </a:p>
        </p:txBody>
      </p:sp>
      <p:sp>
        <p:nvSpPr>
          <p:cNvPr id="23" name="1 CuadroTexto"/>
          <p:cNvSpPr txBox="1"/>
          <p:nvPr/>
        </p:nvSpPr>
        <p:spPr>
          <a:xfrm>
            <a:off x="0" y="5998608"/>
            <a:ext cx="12192000" cy="923330"/>
          </a:xfrm>
          <a:prstGeom prst="rect">
            <a:avLst/>
          </a:prstGeom>
          <a:solidFill>
            <a:srgbClr val="BFBFBF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5400" dirty="0" smtClean="0">
                <a:solidFill>
                  <a:schemeClr val="bg1"/>
                </a:solidFill>
                <a:latin typeface="BadaBoom BB" panose="020B0603050302020204" pitchFamily="34" charset="0"/>
              </a:rPr>
              <a:t>WATSON CONVERSATION</a:t>
            </a:r>
            <a:endParaRPr lang="en-US" sz="5400" dirty="0">
              <a:solidFill>
                <a:schemeClr val="bg1"/>
              </a:solidFill>
              <a:latin typeface="BadaBoom BB" panose="020B0603050302020204" pitchFamily="34" charset="0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57" t="20656" r="12460" b="20328"/>
          <a:stretch/>
        </p:blipFill>
        <p:spPr>
          <a:xfrm>
            <a:off x="6848086" y="3079112"/>
            <a:ext cx="291200" cy="28800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5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41" t="20230" r="55075" b="19442"/>
          <a:stretch/>
        </p:blipFill>
        <p:spPr>
          <a:xfrm>
            <a:off x="719971" y="2487522"/>
            <a:ext cx="294697" cy="288427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 rotWithShape="1">
          <a:blip r:embed="rId5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41" t="20230" r="55075" b="19442"/>
          <a:stretch/>
        </p:blipFill>
        <p:spPr>
          <a:xfrm>
            <a:off x="717793" y="2933457"/>
            <a:ext cx="294697" cy="288427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 rotWithShape="1">
          <a:blip r:embed="rId5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41" t="20230" r="55075" b="19442"/>
          <a:stretch/>
        </p:blipFill>
        <p:spPr>
          <a:xfrm>
            <a:off x="716747" y="3403056"/>
            <a:ext cx="294697" cy="288427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 rotWithShape="1">
          <a:blip r:embed="rId5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41" t="20230" r="55075" b="19442"/>
          <a:stretch/>
        </p:blipFill>
        <p:spPr>
          <a:xfrm>
            <a:off x="709499" y="3943342"/>
            <a:ext cx="294697" cy="288427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 rotWithShape="1">
          <a:blip r:embed="rId5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41" t="20230" r="55075" b="19442"/>
          <a:stretch/>
        </p:blipFill>
        <p:spPr>
          <a:xfrm>
            <a:off x="709499" y="4481055"/>
            <a:ext cx="294697" cy="288427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 rotWithShape="1">
          <a:blip r:embed="rId5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41" t="20230" r="55075" b="19442"/>
          <a:stretch/>
        </p:blipFill>
        <p:spPr>
          <a:xfrm>
            <a:off x="716747" y="4967229"/>
            <a:ext cx="294697" cy="288427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 rotWithShape="1">
          <a:blip r:embed="rId5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41" t="20230" r="55075" b="19442"/>
          <a:stretch/>
        </p:blipFill>
        <p:spPr>
          <a:xfrm>
            <a:off x="709499" y="5436702"/>
            <a:ext cx="294697" cy="288427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 rotWithShape="1"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57" t="20656" r="12460" b="20328"/>
          <a:stretch/>
        </p:blipFill>
        <p:spPr>
          <a:xfrm>
            <a:off x="6848086" y="3579604"/>
            <a:ext cx="291200" cy="288000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 rotWithShape="1"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57" t="20656" r="12460" b="20328"/>
          <a:stretch/>
        </p:blipFill>
        <p:spPr>
          <a:xfrm>
            <a:off x="6858964" y="4051521"/>
            <a:ext cx="291200" cy="288000"/>
          </a:xfrm>
          <a:prstGeom prst="rect">
            <a:avLst/>
          </a:prstGeom>
        </p:spPr>
      </p:pic>
      <p:pic>
        <p:nvPicPr>
          <p:cNvPr id="19" name="Imagen 18"/>
          <p:cNvPicPr>
            <a:picLocks noChangeAspect="1"/>
          </p:cNvPicPr>
          <p:nvPr/>
        </p:nvPicPr>
        <p:blipFill rotWithShape="1"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57" t="20656" r="12460" b="20328"/>
          <a:stretch/>
        </p:blipFill>
        <p:spPr>
          <a:xfrm>
            <a:off x="6858964" y="4555359"/>
            <a:ext cx="291200" cy="2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901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1 CuadroTexto"/>
          <p:cNvSpPr txBox="1"/>
          <p:nvPr/>
        </p:nvSpPr>
        <p:spPr>
          <a:xfrm>
            <a:off x="0" y="5534561"/>
            <a:ext cx="12192000" cy="1323439"/>
          </a:xfrm>
          <a:prstGeom prst="rect">
            <a:avLst/>
          </a:prstGeom>
          <a:solidFill>
            <a:srgbClr val="BFBFBF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8000" dirty="0" smtClean="0">
                <a:solidFill>
                  <a:schemeClr val="bg1"/>
                </a:solidFill>
                <a:latin typeface="BadaBoom BB" panose="020B0603050302020204" pitchFamily="34" charset="0"/>
              </a:rPr>
              <a:t>CHATBOTS</a:t>
            </a:r>
            <a:endParaRPr lang="en-US" sz="8000" dirty="0">
              <a:solidFill>
                <a:schemeClr val="bg1"/>
              </a:solidFill>
              <a:latin typeface="BadaBoom BB" panose="020B06030503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771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CuadroTexto"/>
          <p:cNvSpPr txBox="1"/>
          <p:nvPr/>
        </p:nvSpPr>
        <p:spPr>
          <a:xfrm>
            <a:off x="0" y="5934670"/>
            <a:ext cx="12192000" cy="923330"/>
          </a:xfrm>
          <a:prstGeom prst="rect">
            <a:avLst/>
          </a:prstGeom>
          <a:solidFill>
            <a:srgbClr val="BFBFBF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5400" dirty="0" smtClean="0">
                <a:solidFill>
                  <a:schemeClr val="bg1"/>
                </a:solidFill>
                <a:latin typeface="BadaBoom BB" panose="020B0603050302020204" pitchFamily="34" charset="0"/>
              </a:rPr>
              <a:t>PRÓXIMOS PASOS</a:t>
            </a:r>
            <a:endParaRPr lang="en-US" sz="5400" dirty="0">
              <a:solidFill>
                <a:schemeClr val="bg1"/>
              </a:solidFill>
              <a:latin typeface="BadaBoom BB" panose="020B06030503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5004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49562">
              <a:srgbClr val="798D9E"/>
            </a:gs>
            <a:gs pos="12409">
              <a:srgbClr val="1E2327"/>
            </a:gs>
            <a:gs pos="42497">
              <a:srgbClr val="687987"/>
            </a:gs>
            <a:gs pos="0">
              <a:schemeClr val="tx1"/>
            </a:gs>
            <a:gs pos="32748">
              <a:srgbClr val="505D68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940"/>
          <a:stretch/>
        </p:blipFill>
        <p:spPr>
          <a:xfrm>
            <a:off x="781050" y="989426"/>
            <a:ext cx="2212259" cy="1486233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4" name="Rectángulo 3"/>
          <p:cNvSpPr/>
          <p:nvPr/>
        </p:nvSpPr>
        <p:spPr>
          <a:xfrm>
            <a:off x="781050" y="2644170"/>
            <a:ext cx="26669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b="1" dirty="0" smtClean="0">
                <a:solidFill>
                  <a:schemeClr val="bg1"/>
                </a:solidFill>
              </a:rPr>
              <a:t>RECONOCIMIENTO VOCAL</a:t>
            </a:r>
            <a:endParaRPr lang="es-ES" b="1" dirty="0">
              <a:solidFill>
                <a:schemeClr val="bg1"/>
              </a:solidFill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3517" y="908797"/>
            <a:ext cx="1876481" cy="1566862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3288" y="941202"/>
            <a:ext cx="2332112" cy="1518302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965" y="3691708"/>
            <a:ext cx="2277855" cy="1275599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6973" y="3701322"/>
            <a:ext cx="2182408" cy="1283769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19" name="Rectángulo 18"/>
          <p:cNvSpPr/>
          <p:nvPr/>
        </p:nvSpPr>
        <p:spPr>
          <a:xfrm>
            <a:off x="3974245" y="2679359"/>
            <a:ext cx="26669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b="1" dirty="0" smtClean="0">
                <a:solidFill>
                  <a:schemeClr val="bg1"/>
                </a:solidFill>
              </a:rPr>
              <a:t>LISTA DE LA COMPRA</a:t>
            </a: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20" name="Rectángulo 19"/>
          <p:cNvSpPr/>
          <p:nvPr/>
        </p:nvSpPr>
        <p:spPr>
          <a:xfrm>
            <a:off x="6749623" y="2679359"/>
            <a:ext cx="26669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b="1" dirty="0" smtClean="0">
                <a:solidFill>
                  <a:schemeClr val="bg1"/>
                </a:solidFill>
              </a:rPr>
              <a:t>FRIGORÍFICO </a:t>
            </a:r>
            <a:r>
              <a:rPr lang="es-ES" b="1" dirty="0" err="1" smtClean="0">
                <a:solidFill>
                  <a:schemeClr val="bg1"/>
                </a:solidFill>
              </a:rPr>
              <a:t>IoT</a:t>
            </a: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21" name="Rectángulo 20"/>
          <p:cNvSpPr/>
          <p:nvPr/>
        </p:nvSpPr>
        <p:spPr>
          <a:xfrm>
            <a:off x="9753601" y="2666311"/>
            <a:ext cx="26669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b="1" dirty="0" smtClean="0">
                <a:solidFill>
                  <a:schemeClr val="bg1"/>
                </a:solidFill>
              </a:rPr>
              <a:t>MULTI-IDIOMA</a:t>
            </a: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22" name="Rectángulo 21"/>
          <p:cNvSpPr/>
          <p:nvPr/>
        </p:nvSpPr>
        <p:spPr>
          <a:xfrm>
            <a:off x="991965" y="5176521"/>
            <a:ext cx="26669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b="1" dirty="0" smtClean="0">
                <a:solidFill>
                  <a:schemeClr val="bg1"/>
                </a:solidFill>
              </a:rPr>
              <a:t>COACH NUTRICIONAL</a:t>
            </a: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23" name="Rectángulo 22"/>
          <p:cNvSpPr/>
          <p:nvPr/>
        </p:nvSpPr>
        <p:spPr>
          <a:xfrm>
            <a:off x="3735164" y="5195820"/>
            <a:ext cx="26669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b="1" dirty="0" smtClean="0">
                <a:solidFill>
                  <a:schemeClr val="bg1"/>
                </a:solidFill>
              </a:rPr>
              <a:t>ANÁLISIS SENTIMIENTO</a:t>
            </a: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24" name="Rectángulo 23"/>
          <p:cNvSpPr/>
          <p:nvPr/>
        </p:nvSpPr>
        <p:spPr>
          <a:xfrm>
            <a:off x="6808519" y="5232822"/>
            <a:ext cx="26669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b="1" dirty="0" smtClean="0">
                <a:solidFill>
                  <a:schemeClr val="bg1"/>
                </a:solidFill>
              </a:rPr>
              <a:t>NOTIFICACIONES</a:t>
            </a: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25" name="Rectángulo 24"/>
          <p:cNvSpPr/>
          <p:nvPr/>
        </p:nvSpPr>
        <p:spPr>
          <a:xfrm>
            <a:off x="9753600" y="5195820"/>
            <a:ext cx="26669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b="1" dirty="0" smtClean="0">
                <a:solidFill>
                  <a:schemeClr val="bg1"/>
                </a:solidFill>
              </a:rPr>
              <a:t>DASHBOARDS</a:t>
            </a:r>
            <a:endParaRPr lang="es-ES" b="1" dirty="0">
              <a:solidFill>
                <a:schemeClr val="bg1"/>
              </a:solidFill>
            </a:endParaRPr>
          </a:p>
        </p:txBody>
      </p:sp>
      <p:pic>
        <p:nvPicPr>
          <p:cNvPr id="27" name="Imagen 2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7621" y="975922"/>
            <a:ext cx="2563994" cy="1407382"/>
          </a:xfrm>
          <a:prstGeom prst="rect">
            <a:avLst/>
          </a:prstGeom>
        </p:spPr>
      </p:pic>
      <p:pic>
        <p:nvPicPr>
          <p:cNvPr id="28" name="Imagen 27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08" b="16606"/>
          <a:stretch/>
        </p:blipFill>
        <p:spPr>
          <a:xfrm>
            <a:off x="6324668" y="3421463"/>
            <a:ext cx="2611715" cy="1843485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 rotWithShape="1">
          <a:blip r:embed="rId9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85" r="5044"/>
          <a:stretch/>
        </p:blipFill>
        <p:spPr>
          <a:xfrm>
            <a:off x="9433618" y="3636007"/>
            <a:ext cx="2052000" cy="133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694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5000" r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1 CuadroTexto"/>
          <p:cNvSpPr txBox="1"/>
          <p:nvPr/>
        </p:nvSpPr>
        <p:spPr>
          <a:xfrm>
            <a:off x="0" y="5934670"/>
            <a:ext cx="12192000" cy="923330"/>
          </a:xfrm>
          <a:prstGeom prst="rect">
            <a:avLst/>
          </a:prstGeom>
          <a:solidFill>
            <a:srgbClr val="BFBFBF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endParaRPr lang="en-US" sz="5400" dirty="0">
              <a:solidFill>
                <a:schemeClr val="bg1"/>
              </a:solidFill>
              <a:latin typeface="BadaBoom BB" panose="020B0603050302020204" pitchFamily="34" charset="0"/>
            </a:endParaRPr>
          </a:p>
        </p:txBody>
      </p:sp>
      <p:sp>
        <p:nvSpPr>
          <p:cNvPr id="6" name="Rectángulo 5"/>
          <p:cNvSpPr/>
          <p:nvPr/>
        </p:nvSpPr>
        <p:spPr>
          <a:xfrm>
            <a:off x="735180" y="6191419"/>
            <a:ext cx="398173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000" b="1" dirty="0"/>
              <a:t>https://github.com/inmperfer/TFM</a:t>
            </a: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392506" y="6134725"/>
            <a:ext cx="482720" cy="482720"/>
          </a:xfrm>
          <a:prstGeom prst="rect">
            <a:avLst/>
          </a:prstGeom>
        </p:spPr>
      </p:pic>
      <p:sp>
        <p:nvSpPr>
          <p:cNvPr id="8" name="Rectángulo 7"/>
          <p:cNvSpPr/>
          <p:nvPr/>
        </p:nvSpPr>
        <p:spPr>
          <a:xfrm>
            <a:off x="8272063" y="6191419"/>
            <a:ext cx="311720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000" b="1" dirty="0"/>
              <a:t>i</a:t>
            </a:r>
            <a:r>
              <a:rPr lang="es-ES" sz="2000" b="1" dirty="0" smtClean="0"/>
              <a:t>nma.perea.fdz@gmail.com</a:t>
            </a:r>
            <a:endParaRPr lang="es-ES" sz="2000" b="1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79" y="6134725"/>
            <a:ext cx="701818" cy="583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1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76" t="15907" r="30701" b="31930"/>
          <a:stretch/>
        </p:blipFill>
        <p:spPr>
          <a:xfrm>
            <a:off x="5138567" y="1889278"/>
            <a:ext cx="2099771" cy="2099772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4560448" y="3989050"/>
            <a:ext cx="341311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400" b="1" dirty="0" err="1" smtClean="0">
                <a:solidFill>
                  <a:schemeClr val="accent2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yumyumBot</a:t>
            </a:r>
            <a:endParaRPr lang="es-ES" sz="4400" b="1" dirty="0">
              <a:solidFill>
                <a:schemeClr val="accent2">
                  <a:lumMod val="50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" name="Rectángulo 3"/>
          <p:cNvSpPr/>
          <p:nvPr/>
        </p:nvSpPr>
        <p:spPr>
          <a:xfrm>
            <a:off x="629495" y="586559"/>
            <a:ext cx="293370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dirty="0" smtClean="0">
                <a:solidFill>
                  <a:schemeClr val="accent2">
                    <a:lumMod val="50000"/>
                  </a:schemeClr>
                </a:solidFill>
              </a:rPr>
              <a:t>Sugiere platos a partir de </a:t>
            </a:r>
            <a:endParaRPr lang="es-ES" dirty="0">
              <a:solidFill>
                <a:schemeClr val="accent2">
                  <a:lumMod val="50000"/>
                </a:schemeClr>
              </a:solidFill>
            </a:endParaRPr>
          </a:p>
          <a:p>
            <a:pPr algn="r"/>
            <a:r>
              <a:rPr lang="es-ES" dirty="0" smtClean="0">
                <a:solidFill>
                  <a:schemeClr val="accent2">
                    <a:lumMod val="50000"/>
                  </a:schemeClr>
                </a:solidFill>
              </a:rPr>
              <a:t>preferencias de usuario </a:t>
            </a:r>
          </a:p>
          <a:p>
            <a:pPr algn="r"/>
            <a:r>
              <a:rPr lang="es-ES" dirty="0">
                <a:solidFill>
                  <a:schemeClr val="accent2">
                    <a:lumMod val="50000"/>
                  </a:schemeClr>
                </a:solidFill>
              </a:rPr>
              <a:t>(</a:t>
            </a:r>
            <a:r>
              <a:rPr lang="es-ES" dirty="0" smtClean="0">
                <a:solidFill>
                  <a:schemeClr val="accent2">
                    <a:lumMod val="50000"/>
                  </a:schemeClr>
                </a:solidFill>
              </a:rPr>
              <a:t>tipo de cocina o ingredientes)</a:t>
            </a:r>
          </a:p>
        </p:txBody>
      </p:sp>
      <p:sp>
        <p:nvSpPr>
          <p:cNvPr id="5" name="Rectángulo 4"/>
          <p:cNvSpPr/>
          <p:nvPr/>
        </p:nvSpPr>
        <p:spPr>
          <a:xfrm>
            <a:off x="-265275" y="2939164"/>
            <a:ext cx="322245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dirty="0" smtClean="0">
                <a:solidFill>
                  <a:schemeClr val="accent2">
                    <a:lumMod val="50000"/>
                  </a:schemeClr>
                </a:solidFill>
              </a:rPr>
              <a:t>Proporciona receta a partir</a:t>
            </a:r>
          </a:p>
          <a:p>
            <a:pPr algn="r"/>
            <a:r>
              <a:rPr lang="es-ES" dirty="0" smtClean="0">
                <a:solidFill>
                  <a:schemeClr val="accent2">
                    <a:lumMod val="50000"/>
                  </a:schemeClr>
                </a:solidFill>
              </a:rPr>
              <a:t>de una foto de un plato</a:t>
            </a:r>
          </a:p>
        </p:txBody>
      </p:sp>
      <p:sp>
        <p:nvSpPr>
          <p:cNvPr id="6" name="Rectángulo 5"/>
          <p:cNvSpPr/>
          <p:nvPr/>
        </p:nvSpPr>
        <p:spPr>
          <a:xfrm>
            <a:off x="8519512" y="733642"/>
            <a:ext cx="273317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 smtClean="0">
                <a:solidFill>
                  <a:schemeClr val="accent2">
                    <a:lumMod val="50000"/>
                  </a:schemeClr>
                </a:solidFill>
              </a:rPr>
              <a:t>Sugiere platos a partir de ingredientes disponibles en el frigorífico </a:t>
            </a:r>
          </a:p>
        </p:txBody>
      </p:sp>
      <p:sp>
        <p:nvSpPr>
          <p:cNvPr id="7" name="Rectángulo 6"/>
          <p:cNvSpPr/>
          <p:nvPr/>
        </p:nvSpPr>
        <p:spPr>
          <a:xfrm>
            <a:off x="9215918" y="2939164"/>
            <a:ext cx="286151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 smtClean="0">
                <a:solidFill>
                  <a:schemeClr val="accent2">
                    <a:lumMod val="50000"/>
                  </a:schemeClr>
                </a:solidFill>
              </a:rPr>
              <a:t>Proporciona receta a partir del nombre de un plato</a:t>
            </a:r>
          </a:p>
        </p:txBody>
      </p:sp>
      <p:sp>
        <p:nvSpPr>
          <p:cNvPr id="9" name="Rectángulo 8"/>
          <p:cNvSpPr/>
          <p:nvPr/>
        </p:nvSpPr>
        <p:spPr>
          <a:xfrm>
            <a:off x="8455344" y="4909454"/>
            <a:ext cx="343185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 smtClean="0">
                <a:solidFill>
                  <a:schemeClr val="accent2">
                    <a:lumMod val="50000"/>
                  </a:schemeClr>
                </a:solidFill>
              </a:rPr>
              <a:t>Proporciona información del contenido del frigorífico (cantidad de un producto, productos caducados, próximos a caducar)</a:t>
            </a:r>
          </a:p>
        </p:txBody>
      </p:sp>
      <p:sp>
        <p:nvSpPr>
          <p:cNvPr id="11" name="Rectángulo 10"/>
          <p:cNvSpPr/>
          <p:nvPr/>
        </p:nvSpPr>
        <p:spPr>
          <a:xfrm>
            <a:off x="907505" y="4939327"/>
            <a:ext cx="293370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dirty="0" smtClean="0">
                <a:solidFill>
                  <a:schemeClr val="accent2">
                    <a:lumMod val="50000"/>
                  </a:schemeClr>
                </a:solidFill>
              </a:rPr>
              <a:t>Sugiere platos teniendo en cuenta intolerancias alimentarias del usuario</a:t>
            </a:r>
          </a:p>
        </p:txBody>
      </p:sp>
      <p:sp>
        <p:nvSpPr>
          <p:cNvPr id="12" name="Elipse 11"/>
          <p:cNvSpPr/>
          <p:nvPr/>
        </p:nvSpPr>
        <p:spPr>
          <a:xfrm>
            <a:off x="3224463" y="401053"/>
            <a:ext cx="5800223" cy="5521771"/>
          </a:xfrm>
          <a:prstGeom prst="ellipse">
            <a:avLst/>
          </a:prstGeom>
          <a:noFill/>
          <a:ln w="57150">
            <a:solidFill>
              <a:schemeClr val="accent2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Elipse 12"/>
          <p:cNvSpPr/>
          <p:nvPr/>
        </p:nvSpPr>
        <p:spPr>
          <a:xfrm>
            <a:off x="3897501" y="1033307"/>
            <a:ext cx="324000" cy="3240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Elipse 13"/>
          <p:cNvSpPr/>
          <p:nvPr/>
        </p:nvSpPr>
        <p:spPr>
          <a:xfrm>
            <a:off x="3066625" y="3122153"/>
            <a:ext cx="324000" cy="3240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Elipse 14"/>
          <p:cNvSpPr/>
          <p:nvPr/>
        </p:nvSpPr>
        <p:spPr>
          <a:xfrm>
            <a:off x="3897501" y="4938757"/>
            <a:ext cx="324000" cy="3240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Elipse 15"/>
          <p:cNvSpPr/>
          <p:nvPr/>
        </p:nvSpPr>
        <p:spPr>
          <a:xfrm>
            <a:off x="8018754" y="1033307"/>
            <a:ext cx="324000" cy="3240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Elipse 16"/>
          <p:cNvSpPr/>
          <p:nvPr/>
        </p:nvSpPr>
        <p:spPr>
          <a:xfrm>
            <a:off x="8862686" y="3100329"/>
            <a:ext cx="324000" cy="3240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Elipse 17"/>
          <p:cNvSpPr/>
          <p:nvPr/>
        </p:nvSpPr>
        <p:spPr>
          <a:xfrm>
            <a:off x="8018754" y="4938757"/>
            <a:ext cx="324000" cy="3240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45714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lamada de nube 2"/>
          <p:cNvSpPr/>
          <p:nvPr/>
        </p:nvSpPr>
        <p:spPr>
          <a:xfrm>
            <a:off x="7148760" y="320842"/>
            <a:ext cx="2556713" cy="1704975"/>
          </a:xfrm>
          <a:prstGeom prst="cloudCallout">
            <a:avLst>
              <a:gd name="adj1" fmla="val -108163"/>
              <a:gd name="adj2" fmla="val 18838"/>
            </a:avLst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 smtClean="0">
                <a:solidFill>
                  <a:srgbClr val="589DA6"/>
                </a:solidFill>
                <a:latin typeface="Arial Rounded MT Bold" panose="020F0704030504030204" pitchFamily="34" charset="0"/>
              </a:rPr>
              <a:t>¿Por dónde empiezo?</a:t>
            </a:r>
            <a:endParaRPr lang="es-ES" sz="2400" b="1" dirty="0">
              <a:solidFill>
                <a:srgbClr val="589DA6"/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2961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1 CuadroTexto"/>
          <p:cNvSpPr txBox="1"/>
          <p:nvPr/>
        </p:nvSpPr>
        <p:spPr>
          <a:xfrm>
            <a:off x="0" y="5934670"/>
            <a:ext cx="12192000" cy="923330"/>
          </a:xfrm>
          <a:prstGeom prst="rect">
            <a:avLst/>
          </a:prstGeom>
          <a:solidFill>
            <a:srgbClr val="BFBFBF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5400" dirty="0" smtClean="0">
                <a:solidFill>
                  <a:schemeClr val="bg1"/>
                </a:solidFill>
                <a:latin typeface="BadaBoom BB" panose="020B0603050302020204" pitchFamily="34" charset="0"/>
              </a:rPr>
              <a:t>CHATBOTS: CONCEPTOS</a:t>
            </a:r>
            <a:endParaRPr lang="en-US" sz="5400" dirty="0">
              <a:solidFill>
                <a:schemeClr val="bg1"/>
              </a:solidFill>
              <a:latin typeface="BadaBoom BB" panose="020B0603050302020204" pitchFamily="34" charset="0"/>
            </a:endParaRPr>
          </a:p>
        </p:txBody>
      </p:sp>
      <p:sp>
        <p:nvSpPr>
          <p:cNvPr id="5" name="Llamada rectangular redondeada 4"/>
          <p:cNvSpPr/>
          <p:nvPr/>
        </p:nvSpPr>
        <p:spPr>
          <a:xfrm>
            <a:off x="7045793" y="1569414"/>
            <a:ext cx="4090922" cy="612648"/>
          </a:xfrm>
          <a:prstGeom prst="wedgeRoundRectCallout">
            <a:avLst>
              <a:gd name="adj1" fmla="val -34202"/>
              <a:gd name="adj2" fmla="val 22568"/>
              <a:gd name="adj3" fmla="val 16667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Hola, quiero reservar un vuelo a   Sevilla</a:t>
            </a:r>
            <a:endParaRPr lang="es-ES" dirty="0"/>
          </a:p>
        </p:txBody>
      </p:sp>
      <p:sp>
        <p:nvSpPr>
          <p:cNvPr id="6" name="Llamada rectangular redondeada 5"/>
          <p:cNvSpPr/>
          <p:nvPr/>
        </p:nvSpPr>
        <p:spPr>
          <a:xfrm>
            <a:off x="1608966" y="706564"/>
            <a:ext cx="4010526" cy="729560"/>
          </a:xfrm>
          <a:prstGeom prst="wedgeRoundRectCallout">
            <a:avLst>
              <a:gd name="adj1" fmla="val 37360"/>
              <a:gd name="adj2" fmla="val 11330"/>
              <a:gd name="adj3" fmla="val 16667"/>
            </a:avLst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Hola, soy el asistente de la compañía aérea XXX ¿en qué puedo ayudarle? </a:t>
            </a:r>
            <a:endParaRPr lang="es-ES" dirty="0"/>
          </a:p>
        </p:txBody>
      </p:sp>
      <p:sp>
        <p:nvSpPr>
          <p:cNvPr id="7" name="Llamada rectangular redondeada 6"/>
          <p:cNvSpPr/>
          <p:nvPr/>
        </p:nvSpPr>
        <p:spPr>
          <a:xfrm>
            <a:off x="3014580" y="2361390"/>
            <a:ext cx="2598823" cy="729560"/>
          </a:xfrm>
          <a:prstGeom prst="wedgeRoundRectCallout">
            <a:avLst>
              <a:gd name="adj1" fmla="val 43818"/>
              <a:gd name="adj2" fmla="val 13529"/>
              <a:gd name="adj3" fmla="val 16667"/>
            </a:avLst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¿viajas desde Madrid?</a:t>
            </a:r>
            <a:endParaRPr lang="es-ES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5503" y="1652861"/>
            <a:ext cx="445754" cy="445754"/>
          </a:xfrm>
          <a:prstGeom prst="rect">
            <a:avLst/>
          </a:prstGeom>
        </p:spPr>
      </p:pic>
      <p:sp>
        <p:nvSpPr>
          <p:cNvPr id="12" name="Llamada rectangular redondeada 11"/>
          <p:cNvSpPr/>
          <p:nvPr/>
        </p:nvSpPr>
        <p:spPr>
          <a:xfrm>
            <a:off x="7045793" y="3169782"/>
            <a:ext cx="574207" cy="612648"/>
          </a:xfrm>
          <a:prstGeom prst="wedgeRoundRectCallout">
            <a:avLst>
              <a:gd name="adj1" fmla="val -34202"/>
              <a:gd name="adj2" fmla="val 22568"/>
              <a:gd name="adj3" fmla="val 16667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dirty="0" smtClean="0"/>
              <a:t>Sí</a:t>
            </a:r>
            <a:endParaRPr lang="es-ES" dirty="0"/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5341" y="3219953"/>
            <a:ext cx="445754" cy="445754"/>
          </a:xfrm>
          <a:prstGeom prst="rect">
            <a:avLst/>
          </a:prstGeom>
        </p:spPr>
      </p:pic>
      <p:sp>
        <p:nvSpPr>
          <p:cNvPr id="14" name="Llamada rectangular redondeada 13"/>
          <p:cNvSpPr/>
          <p:nvPr/>
        </p:nvSpPr>
        <p:spPr>
          <a:xfrm>
            <a:off x="2755551" y="3863461"/>
            <a:ext cx="2857852" cy="729560"/>
          </a:xfrm>
          <a:prstGeom prst="wedgeRoundRectCallout">
            <a:avLst>
              <a:gd name="adj1" fmla="val 43818"/>
              <a:gd name="adj2" fmla="val 13529"/>
              <a:gd name="adj3" fmla="val 16667"/>
            </a:avLst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¿qué día quieres viajar?</a:t>
            </a:r>
            <a:endParaRPr lang="es-ES" dirty="0"/>
          </a:p>
        </p:txBody>
      </p:sp>
      <p:pic>
        <p:nvPicPr>
          <p:cNvPr id="15" name="Imagen 14"/>
          <p:cNvPicPr>
            <a:picLocks noChangeAspect="1"/>
          </p:cNvPicPr>
          <p:nvPr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8101" y="4008226"/>
            <a:ext cx="429475" cy="429475"/>
          </a:xfrm>
          <a:prstGeom prst="rect">
            <a:avLst/>
          </a:prstGeom>
        </p:spPr>
      </p:pic>
      <p:sp>
        <p:nvSpPr>
          <p:cNvPr id="16" name="Llamada rectangular redondeada 15"/>
          <p:cNvSpPr/>
          <p:nvPr/>
        </p:nvSpPr>
        <p:spPr>
          <a:xfrm>
            <a:off x="7045793" y="4684474"/>
            <a:ext cx="3060733" cy="612648"/>
          </a:xfrm>
          <a:prstGeom prst="wedgeRoundRectCallout">
            <a:avLst>
              <a:gd name="adj1" fmla="val -34202"/>
              <a:gd name="adj2" fmla="val 22568"/>
              <a:gd name="adj3" fmla="val 16667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Para  mañana  por la mañana</a:t>
            </a:r>
            <a:endParaRPr lang="es-ES" dirty="0"/>
          </a:p>
        </p:txBody>
      </p:sp>
      <p:pic>
        <p:nvPicPr>
          <p:cNvPr id="17" name="Imagen 16"/>
          <p:cNvPicPr>
            <a:picLocks noChangeAspect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5341" y="4734645"/>
            <a:ext cx="445754" cy="445754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1911" y="2506433"/>
            <a:ext cx="429475" cy="429475"/>
          </a:xfrm>
          <a:prstGeom prst="rect">
            <a:avLst/>
          </a:prstGeom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1403" y="846823"/>
            <a:ext cx="429475" cy="429475"/>
          </a:xfrm>
          <a:prstGeom prst="rect">
            <a:avLst/>
          </a:prstGeom>
        </p:spPr>
      </p:pic>
      <p:sp>
        <p:nvSpPr>
          <p:cNvPr id="20" name="Rectángulo 19"/>
          <p:cNvSpPr/>
          <p:nvPr/>
        </p:nvSpPr>
        <p:spPr>
          <a:xfrm>
            <a:off x="10250905" y="1715578"/>
            <a:ext cx="778042" cy="320319"/>
          </a:xfrm>
          <a:prstGeom prst="rect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" name="Rectángulo 20"/>
          <p:cNvSpPr/>
          <p:nvPr/>
        </p:nvSpPr>
        <p:spPr>
          <a:xfrm>
            <a:off x="7677800" y="4800134"/>
            <a:ext cx="908790" cy="451296"/>
          </a:xfrm>
          <a:prstGeom prst="rect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2" name="Rectángulo 21"/>
          <p:cNvSpPr/>
          <p:nvPr/>
        </p:nvSpPr>
        <p:spPr>
          <a:xfrm>
            <a:off x="4525527" y="2481797"/>
            <a:ext cx="898358" cy="451296"/>
          </a:xfrm>
          <a:prstGeom prst="rect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3" name="CuadroTexto 22"/>
          <p:cNvSpPr txBox="1"/>
          <p:nvPr/>
        </p:nvSpPr>
        <p:spPr>
          <a:xfrm>
            <a:off x="7173607" y="1108812"/>
            <a:ext cx="2932919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s-ES" dirty="0" smtClean="0"/>
              <a:t>#intención = “reservar vuelo”</a:t>
            </a:r>
            <a:endParaRPr lang="es-ES" dirty="0"/>
          </a:p>
        </p:txBody>
      </p:sp>
      <p:sp>
        <p:nvSpPr>
          <p:cNvPr id="24" name="CuadroTexto 23"/>
          <p:cNvSpPr txBox="1"/>
          <p:nvPr/>
        </p:nvSpPr>
        <p:spPr>
          <a:xfrm>
            <a:off x="8126980" y="2420836"/>
            <a:ext cx="3070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@entidad (destino) = “Sevilla”</a:t>
            </a:r>
            <a:endParaRPr lang="es-ES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5" name="CuadroTexto 24"/>
          <p:cNvSpPr txBox="1"/>
          <p:nvPr/>
        </p:nvSpPr>
        <p:spPr>
          <a:xfrm>
            <a:off x="8586590" y="5380224"/>
            <a:ext cx="3039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@entidad (fecha) = “mañana”</a:t>
            </a:r>
            <a:endParaRPr lang="es-ES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6" name="CuadroTexto 25"/>
          <p:cNvSpPr txBox="1"/>
          <p:nvPr/>
        </p:nvSpPr>
        <p:spPr>
          <a:xfrm>
            <a:off x="1260724" y="3098829"/>
            <a:ext cx="30652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$contexto (origen) = “Madrid”</a:t>
            </a:r>
            <a:endParaRPr lang="es-ES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4" name="Conector recto de flecha 3"/>
          <p:cNvCxnSpPr>
            <a:stCxn id="22" idx="2"/>
          </p:cNvCxnSpPr>
          <p:nvPr/>
        </p:nvCxnSpPr>
        <p:spPr>
          <a:xfrm flipH="1">
            <a:off x="4313991" y="2933093"/>
            <a:ext cx="660715" cy="315509"/>
          </a:xfrm>
          <a:prstGeom prst="straightConnector1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cto de flecha 26"/>
          <p:cNvCxnSpPr/>
          <p:nvPr/>
        </p:nvCxnSpPr>
        <p:spPr>
          <a:xfrm flipH="1">
            <a:off x="10395284" y="2055183"/>
            <a:ext cx="371957" cy="365653"/>
          </a:xfrm>
          <a:prstGeom prst="straightConnector1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cto de flecha 27"/>
          <p:cNvCxnSpPr>
            <a:endCxn id="25" idx="1"/>
          </p:cNvCxnSpPr>
          <p:nvPr/>
        </p:nvCxnSpPr>
        <p:spPr>
          <a:xfrm>
            <a:off x="7892716" y="5251430"/>
            <a:ext cx="693874" cy="313460"/>
          </a:xfrm>
          <a:prstGeom prst="straightConnector1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4272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18" b="10001"/>
          <a:stretch/>
        </p:blipFill>
        <p:spPr>
          <a:xfrm>
            <a:off x="1004454" y="685800"/>
            <a:ext cx="10183091" cy="4667250"/>
          </a:xfrm>
          <a:prstGeom prst="rect">
            <a:avLst/>
          </a:prstGeom>
        </p:spPr>
      </p:pic>
      <p:sp>
        <p:nvSpPr>
          <p:cNvPr id="3" name="1 CuadroTexto"/>
          <p:cNvSpPr txBox="1"/>
          <p:nvPr/>
        </p:nvSpPr>
        <p:spPr>
          <a:xfrm>
            <a:off x="0" y="5934670"/>
            <a:ext cx="12192000" cy="923330"/>
          </a:xfrm>
          <a:prstGeom prst="rect">
            <a:avLst/>
          </a:prstGeom>
          <a:solidFill>
            <a:srgbClr val="BFBFBF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5400" dirty="0" smtClean="0">
                <a:solidFill>
                  <a:schemeClr val="bg1"/>
                </a:solidFill>
                <a:latin typeface="BadaBoom BB" panose="020B0603050302020204" pitchFamily="34" charset="0"/>
              </a:rPr>
              <a:t>SISTEMAS DE DIÁLOGO</a:t>
            </a:r>
            <a:endParaRPr lang="en-US" sz="5400" dirty="0">
              <a:solidFill>
                <a:schemeClr val="bg1"/>
              </a:solidFill>
              <a:latin typeface="BadaBoom BB" panose="020B06030503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7056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4000" b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/>
        </p:nvSpPr>
        <p:spPr>
          <a:xfrm>
            <a:off x="419100" y="419100"/>
            <a:ext cx="870585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spcBef>
                <a:spcPts val="1800"/>
              </a:spcBef>
              <a:buFont typeface="+mj-lt"/>
              <a:buAutoNum type="arabicParenR"/>
            </a:pPr>
            <a:r>
              <a:rPr lang="es-E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 Rounded MT Bold" panose="020F0704030504030204" pitchFamily="34" charset="0"/>
              </a:rPr>
              <a:t>Selección API NLP</a:t>
            </a:r>
          </a:p>
          <a:p>
            <a:pPr marL="342900" indent="-342900">
              <a:spcBef>
                <a:spcPts val="1800"/>
              </a:spcBef>
              <a:buFont typeface="+mj-lt"/>
              <a:buAutoNum type="arabicParenR"/>
            </a:pPr>
            <a:r>
              <a:rPr lang="es-E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 Rounded MT Bold" panose="020F0704030504030204" pitchFamily="34" charset="0"/>
              </a:rPr>
              <a:t>Selección </a:t>
            </a:r>
            <a:r>
              <a:rPr lang="es-E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 Rounded MT Bold" panose="020F0704030504030204" pitchFamily="34" charset="0"/>
              </a:rPr>
              <a:t>e integración de la interfaz de </a:t>
            </a:r>
            <a:r>
              <a:rPr lang="es-E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 Rounded MT Bold" panose="020F0704030504030204" pitchFamily="34" charset="0"/>
              </a:rPr>
              <a:t>usuario </a:t>
            </a:r>
            <a:endParaRPr lang="es-ES" sz="1600" b="1" dirty="0">
              <a:solidFill>
                <a:schemeClr val="tx1">
                  <a:lumMod val="85000"/>
                  <a:lumOff val="15000"/>
                </a:schemeClr>
              </a:solidFill>
              <a:latin typeface="Arial Rounded MT Bold" panose="020F0704030504030204" pitchFamily="34" charset="0"/>
            </a:endParaRPr>
          </a:p>
          <a:p>
            <a:pPr marL="342900" indent="-342900">
              <a:spcBef>
                <a:spcPts val="1800"/>
              </a:spcBef>
              <a:buFont typeface="+mj-lt"/>
              <a:buAutoNum type="arabicParenR"/>
            </a:pPr>
            <a:r>
              <a:rPr lang="es-E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 Rounded MT Bold" panose="020F0704030504030204" pitchFamily="34" charset="0"/>
              </a:rPr>
              <a:t>Selección </a:t>
            </a:r>
            <a:r>
              <a:rPr lang="es-E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 Rounded MT Bold" panose="020F0704030504030204" pitchFamily="34" charset="0"/>
              </a:rPr>
              <a:t>e integración de las fuentes de datos </a:t>
            </a:r>
            <a:r>
              <a:rPr lang="es-E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 Rounded MT Bold" panose="020F0704030504030204" pitchFamily="34" charset="0"/>
              </a:rPr>
              <a:t>externas </a:t>
            </a:r>
            <a:endParaRPr lang="es-ES" sz="1600" b="1" dirty="0">
              <a:solidFill>
                <a:schemeClr val="tx1">
                  <a:lumMod val="85000"/>
                  <a:lumOff val="15000"/>
                </a:schemeClr>
              </a:solidFill>
              <a:latin typeface="Arial Rounded MT Bold" panose="020F0704030504030204" pitchFamily="34" charset="0"/>
            </a:endParaRPr>
          </a:p>
          <a:p>
            <a:pPr marL="342900" indent="-342900">
              <a:spcBef>
                <a:spcPts val="1800"/>
              </a:spcBef>
              <a:buFont typeface="+mj-lt"/>
              <a:buAutoNum type="arabicParenR"/>
            </a:pPr>
            <a:r>
              <a:rPr lang="es-E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 Rounded MT Bold" panose="020F0704030504030204" pitchFamily="34" charset="0"/>
              </a:rPr>
              <a:t>Modelado </a:t>
            </a:r>
            <a:r>
              <a:rPr lang="es-E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 Rounded MT Bold" panose="020F0704030504030204" pitchFamily="34" charset="0"/>
              </a:rPr>
              <a:t>de fuentes de datos internas (frigorífico</a:t>
            </a:r>
            <a:r>
              <a:rPr lang="es-E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 Rounded MT Bold" panose="020F0704030504030204" pitchFamily="34" charset="0"/>
              </a:rPr>
              <a:t>) </a:t>
            </a:r>
            <a:endParaRPr lang="es-ES" sz="1600" b="1" dirty="0">
              <a:solidFill>
                <a:schemeClr val="tx1">
                  <a:lumMod val="85000"/>
                  <a:lumOff val="15000"/>
                </a:schemeClr>
              </a:solidFill>
              <a:latin typeface="Arial Rounded MT Bold" panose="020F0704030504030204" pitchFamily="34" charset="0"/>
            </a:endParaRPr>
          </a:p>
          <a:p>
            <a:pPr marL="342900" indent="-342900">
              <a:spcBef>
                <a:spcPts val="1800"/>
              </a:spcBef>
              <a:buFont typeface="+mj-lt"/>
              <a:buAutoNum type="arabicParenR"/>
            </a:pPr>
            <a:r>
              <a:rPr lang="es-E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 Rounded MT Bold" panose="020F0704030504030204" pitchFamily="34" charset="0"/>
              </a:rPr>
              <a:t>Definición </a:t>
            </a:r>
            <a:r>
              <a:rPr lang="es-E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 Rounded MT Bold" panose="020F0704030504030204" pitchFamily="34" charset="0"/>
              </a:rPr>
              <a:t>de intenciones, entidades y variables de </a:t>
            </a:r>
            <a:r>
              <a:rPr lang="es-E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 Rounded MT Bold" panose="020F0704030504030204" pitchFamily="34" charset="0"/>
              </a:rPr>
              <a:t>contexto</a:t>
            </a:r>
            <a:endParaRPr lang="es-ES" sz="1600" b="1" dirty="0">
              <a:solidFill>
                <a:schemeClr val="tx1">
                  <a:lumMod val="85000"/>
                  <a:lumOff val="15000"/>
                </a:schemeClr>
              </a:solidFill>
              <a:latin typeface="Arial Rounded MT Bold" panose="020F0704030504030204" pitchFamily="34" charset="0"/>
            </a:endParaRPr>
          </a:p>
          <a:p>
            <a:pPr marL="342900" indent="-342900">
              <a:spcBef>
                <a:spcPts val="1800"/>
              </a:spcBef>
              <a:buFont typeface="+mj-lt"/>
              <a:buAutoNum type="arabicParenR"/>
            </a:pPr>
            <a:r>
              <a:rPr lang="es-E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 Rounded MT Bold" panose="020F0704030504030204" pitchFamily="34" charset="0"/>
              </a:rPr>
              <a:t>Diseño del flujo de la conversación</a:t>
            </a:r>
          </a:p>
          <a:p>
            <a:pPr marL="342900" indent="-342900">
              <a:spcBef>
                <a:spcPts val="1800"/>
              </a:spcBef>
              <a:buFont typeface="+mj-lt"/>
              <a:buAutoNum type="arabicParenR"/>
            </a:pPr>
            <a:r>
              <a:rPr lang="es-E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 Rounded MT Bold" panose="020F0704030504030204" pitchFamily="34" charset="0"/>
              </a:rPr>
              <a:t>Entrenamiento </a:t>
            </a:r>
            <a:r>
              <a:rPr lang="es-E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 Rounded MT Bold" panose="020F0704030504030204" pitchFamily="34" charset="0"/>
              </a:rPr>
              <a:t>de intenciones y </a:t>
            </a:r>
            <a:r>
              <a:rPr lang="es-E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 Rounded MT Bold" panose="020F0704030504030204" pitchFamily="34" charset="0"/>
              </a:rPr>
              <a:t>entidades </a:t>
            </a:r>
          </a:p>
          <a:p>
            <a:pPr marL="342900" indent="-342900">
              <a:spcBef>
                <a:spcPts val="1800"/>
              </a:spcBef>
              <a:buFont typeface="+mj-lt"/>
              <a:buAutoNum type="arabicParenR"/>
            </a:pPr>
            <a:r>
              <a:rPr lang="es-E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 Rounded MT Bold" panose="020F0704030504030204" pitchFamily="34" charset="0"/>
              </a:rPr>
              <a:t>Implementación </a:t>
            </a:r>
            <a:r>
              <a:rPr lang="es-E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 Rounded MT Bold" panose="020F0704030504030204" pitchFamily="34" charset="0"/>
              </a:rPr>
              <a:t>del flujo de la </a:t>
            </a:r>
            <a:r>
              <a:rPr lang="es-E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 Rounded MT Bold" panose="020F0704030504030204" pitchFamily="34" charset="0"/>
              </a:rPr>
              <a:t>conversación </a:t>
            </a:r>
            <a:endParaRPr lang="es-ES" sz="1600" b="1" dirty="0">
              <a:solidFill>
                <a:schemeClr val="tx1">
                  <a:lumMod val="85000"/>
                  <a:lumOff val="15000"/>
                </a:schemeClr>
              </a:solidFill>
              <a:latin typeface="Arial Rounded MT Bold" panose="020F0704030504030204" pitchFamily="34" charset="0"/>
            </a:endParaRPr>
          </a:p>
          <a:p>
            <a:pPr marL="342900" indent="-342900">
              <a:spcBef>
                <a:spcPts val="1800"/>
              </a:spcBef>
              <a:buFont typeface="+mj-lt"/>
              <a:buAutoNum type="arabicParenR"/>
            </a:pPr>
            <a:r>
              <a:rPr lang="es-E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 Rounded MT Bold" panose="020F0704030504030204" pitchFamily="34" charset="0"/>
              </a:rPr>
              <a:t>Implementación </a:t>
            </a:r>
            <a:r>
              <a:rPr lang="es-E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 Rounded MT Bold" panose="020F0704030504030204" pitchFamily="34" charset="0"/>
              </a:rPr>
              <a:t>de la aplicación </a:t>
            </a:r>
            <a:r>
              <a:rPr lang="es-E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 Rounded MT Bold" panose="020F0704030504030204" pitchFamily="34" charset="0"/>
              </a:rPr>
              <a:t>orquestadora </a:t>
            </a:r>
            <a:endParaRPr lang="es-ES" sz="1600" b="1" dirty="0">
              <a:solidFill>
                <a:schemeClr val="tx1">
                  <a:lumMod val="85000"/>
                  <a:lumOff val="15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4" name="1 CuadroTexto"/>
          <p:cNvSpPr txBox="1"/>
          <p:nvPr/>
        </p:nvSpPr>
        <p:spPr>
          <a:xfrm>
            <a:off x="0" y="5934670"/>
            <a:ext cx="12192000" cy="923330"/>
          </a:xfrm>
          <a:prstGeom prst="rect">
            <a:avLst/>
          </a:prstGeom>
          <a:solidFill>
            <a:srgbClr val="BFBFBF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r"/>
            <a:r>
              <a:rPr lang="es-ES" sz="5400" dirty="0" smtClean="0">
                <a:solidFill>
                  <a:schemeClr val="bg1"/>
                </a:solidFill>
                <a:latin typeface="BadaBoom BB" panose="020B0603050302020204" pitchFamily="34" charset="0"/>
              </a:rPr>
              <a:t>METODOLOGÍA DE TRABAJO</a:t>
            </a:r>
            <a:endParaRPr lang="en-US" sz="5400" dirty="0">
              <a:solidFill>
                <a:schemeClr val="bg1"/>
              </a:solidFill>
              <a:latin typeface="BadaBoom BB" panose="020B06030503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4270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n 2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9089" y="559313"/>
            <a:ext cx="1909828" cy="583558"/>
          </a:xfrm>
          <a:prstGeom prst="rect">
            <a:avLst/>
          </a:prstGeom>
        </p:spPr>
      </p:pic>
      <p:sp>
        <p:nvSpPr>
          <p:cNvPr id="8" name="1 CuadroTexto"/>
          <p:cNvSpPr txBox="1"/>
          <p:nvPr/>
        </p:nvSpPr>
        <p:spPr>
          <a:xfrm>
            <a:off x="0" y="5534561"/>
            <a:ext cx="12192000" cy="1323439"/>
          </a:xfrm>
          <a:prstGeom prst="rect">
            <a:avLst/>
          </a:prstGeom>
          <a:solidFill>
            <a:srgbClr val="BFBFBF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8000" dirty="0" smtClean="0">
                <a:solidFill>
                  <a:schemeClr val="bg1"/>
                </a:solidFill>
                <a:latin typeface="BadaBoom BB" panose="020B0603050302020204" pitchFamily="34" charset="0"/>
              </a:rPr>
              <a:t>SELECCIÓN API NLP</a:t>
            </a:r>
            <a:endParaRPr lang="en-US" sz="8000" dirty="0">
              <a:solidFill>
                <a:schemeClr val="bg1"/>
              </a:solidFill>
              <a:latin typeface="BadaBoom BB" panose="020B0603050302020204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7407" y="129057"/>
            <a:ext cx="1460441" cy="1325399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354" y="302741"/>
            <a:ext cx="2068677" cy="1167471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43" t="19041" r="32186"/>
          <a:stretch/>
        </p:blipFill>
        <p:spPr>
          <a:xfrm>
            <a:off x="4205427" y="241347"/>
            <a:ext cx="1055077" cy="1256054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5009" y="595474"/>
            <a:ext cx="1328925" cy="392564"/>
          </a:xfrm>
          <a:prstGeom prst="rect">
            <a:avLst/>
          </a:prstGeom>
        </p:spPr>
      </p:pic>
      <p:grpSp>
        <p:nvGrpSpPr>
          <p:cNvPr id="9" name="Grupo 8"/>
          <p:cNvGrpSpPr/>
          <p:nvPr/>
        </p:nvGrpSpPr>
        <p:grpSpPr>
          <a:xfrm>
            <a:off x="5767277" y="380358"/>
            <a:ext cx="2055720" cy="1012236"/>
            <a:chOff x="10273304" y="487988"/>
            <a:chExt cx="2055720" cy="1012236"/>
          </a:xfrm>
        </p:grpSpPr>
        <p:sp>
          <p:nvSpPr>
            <p:cNvPr id="16" name="CuadroTexto 15"/>
            <p:cNvSpPr txBox="1"/>
            <p:nvPr/>
          </p:nvSpPr>
          <p:spPr>
            <a:xfrm>
              <a:off x="10604810" y="977004"/>
              <a:ext cx="89422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2800" b="1" dirty="0" smtClean="0">
                  <a:solidFill>
                    <a:schemeClr val="accent1"/>
                  </a:solidFill>
                </a:rPr>
                <a:t>LUIS</a:t>
              </a:r>
              <a:endParaRPr lang="es-ES" sz="2800" b="1" dirty="0">
                <a:solidFill>
                  <a:schemeClr val="accent1"/>
                </a:solidFill>
              </a:endParaRPr>
            </a:p>
          </p:txBody>
        </p:sp>
        <p:pic>
          <p:nvPicPr>
            <p:cNvPr id="7" name="Imagen 6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73304" y="487988"/>
              <a:ext cx="2055720" cy="75852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34030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4578</TotalTime>
  <Words>957</Words>
  <Application>Microsoft Office PowerPoint</Application>
  <PresentationFormat>Panorámica</PresentationFormat>
  <Paragraphs>174</Paragraphs>
  <Slides>32</Slides>
  <Notes>10</Notes>
  <HiddenSlides>0</HiddenSlides>
  <MMClips>0</MMClips>
  <ScaleCrop>false</ScaleCrop>
  <HeadingPairs>
    <vt:vector size="6" baseType="variant">
      <vt:variant>
        <vt:lpstr>Fuentes usadas</vt:lpstr>
      </vt:variant>
      <vt:variant>
        <vt:i4>12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32</vt:i4>
      </vt:variant>
    </vt:vector>
  </HeadingPairs>
  <TitlesOfParts>
    <vt:vector size="45" baseType="lpstr">
      <vt:lpstr>Yu Mincho Demibold</vt:lpstr>
      <vt:lpstr>Aharoni</vt:lpstr>
      <vt:lpstr>Arial</vt:lpstr>
      <vt:lpstr>Arial Black</vt:lpstr>
      <vt:lpstr>Arial Rounded MT Bold</vt:lpstr>
      <vt:lpstr>BadaBoom BB</vt:lpstr>
      <vt:lpstr>Berlin Sans FB Demi</vt:lpstr>
      <vt:lpstr>Calibri</vt:lpstr>
      <vt:lpstr>Calibri Light</vt:lpstr>
      <vt:lpstr>Courier New</vt:lpstr>
      <vt:lpstr>Times New Roman</vt:lpstr>
      <vt:lpstr>Wingdings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Inmaculada Perea Fernández</dc:creator>
  <cp:lastModifiedBy>Inmaculada Perea Fernández</cp:lastModifiedBy>
  <cp:revision>213</cp:revision>
  <dcterms:created xsi:type="dcterms:W3CDTF">2017-11-22T19:44:45Z</dcterms:created>
  <dcterms:modified xsi:type="dcterms:W3CDTF">2018-03-17T19:55:18Z</dcterms:modified>
</cp:coreProperties>
</file>